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1"/>
  </p:sldMasterIdLst>
  <p:notesMasterIdLst>
    <p:notesMasterId r:id="rId16"/>
  </p:notesMasterIdLst>
  <p:handoutMasterIdLst>
    <p:handoutMasterId r:id="rId17"/>
  </p:handoutMasterIdLst>
  <p:sldIdLst>
    <p:sldId id="377" r:id="rId2"/>
    <p:sldId id="441" r:id="rId3"/>
    <p:sldId id="451" r:id="rId4"/>
    <p:sldId id="456" r:id="rId5"/>
    <p:sldId id="454" r:id="rId6"/>
    <p:sldId id="457" r:id="rId7"/>
    <p:sldId id="455" r:id="rId8"/>
    <p:sldId id="458" r:id="rId9"/>
    <p:sldId id="459" r:id="rId10"/>
    <p:sldId id="460" r:id="rId11"/>
    <p:sldId id="461" r:id="rId12"/>
    <p:sldId id="462" r:id="rId13"/>
    <p:sldId id="463" r:id="rId14"/>
    <p:sldId id="300" r:id="rId15"/>
  </p:sldIdLst>
  <p:sldSz cx="9144000" cy="5143500" type="screen16x9"/>
  <p:notesSz cx="6858000" cy="9144000"/>
  <p:embeddedFontLst>
    <p:embeddedFont>
      <p:font typeface="Intel Clear Pro" panose="020B0804020202060201" pitchFamily="34" charset="0"/>
      <p:bold r:id="rId18"/>
    </p:embeddedFont>
    <p:embeddedFont>
      <p:font typeface="Intel Clear" panose="020B060402020302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orient="horz" pos="3004">
          <p15:clr>
            <a:srgbClr val="A4A3A4"/>
          </p15:clr>
        </p15:guide>
        <p15:guide id="3" orient="horz" pos="422">
          <p15:clr>
            <a:srgbClr val="A4A3A4"/>
          </p15:clr>
        </p15:guide>
        <p15:guide id="4" orient="horz" pos="824">
          <p15:clr>
            <a:srgbClr val="A4A3A4"/>
          </p15:clr>
        </p15:guide>
        <p15:guide id="5" orient="horz" pos="2916">
          <p15:clr>
            <a:srgbClr val="A4A3A4"/>
          </p15:clr>
        </p15:guide>
        <p15:guide id="6" orient="horz" pos="1643">
          <p15:clr>
            <a:srgbClr val="A4A3A4"/>
          </p15:clr>
        </p15:guide>
        <p15:guide id="7" pos="5470">
          <p15:clr>
            <a:srgbClr val="A4A3A4"/>
          </p15:clr>
        </p15:guide>
        <p15:guide id="8" pos="287">
          <p15:clr>
            <a:srgbClr val="A4A3A4"/>
          </p15:clr>
        </p15:guide>
        <p15:guide id="9" pos="2909">
          <p15:clr>
            <a:srgbClr val="A4A3A4"/>
          </p15:clr>
        </p15:guide>
        <p15:guide id="10" pos="2811">
          <p15:clr>
            <a:srgbClr val="A4A3A4"/>
          </p15:clr>
        </p15:guide>
        <p15:guide id="11" pos="28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3D54E"/>
    <a:srgbClr val="FD9208"/>
    <a:srgbClr val="0071C5"/>
    <a:srgbClr val="009FDF"/>
    <a:srgbClr val="003C71"/>
    <a:srgbClr val="FFFF8F"/>
    <a:srgbClr val="F83308"/>
    <a:srgbClr val="F0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87830" autoAdjust="0"/>
  </p:normalViewPr>
  <p:slideViewPr>
    <p:cSldViewPr snapToGrid="0">
      <p:cViewPr varScale="1">
        <p:scale>
          <a:sx n="107" d="100"/>
          <a:sy n="107" d="100"/>
        </p:scale>
        <p:origin x="1338" y="96"/>
      </p:cViewPr>
      <p:guideLst>
        <p:guide orient="horz" pos="1581"/>
        <p:guide orient="horz" pos="3004"/>
        <p:guide orient="horz" pos="422"/>
        <p:guide orient="horz" pos="824"/>
        <p:guide orient="horz" pos="2916"/>
        <p:guide orient="horz" pos="1643"/>
        <p:guide pos="5470"/>
        <p:guide pos="287"/>
        <p:guide pos="2909"/>
        <p:guide pos="2811"/>
        <p:guide pos="285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10/18/2016</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10/18/2016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296793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Intel Clear"/>
                <a:ea typeface="+mn-ea"/>
                <a:cs typeface="+mn-cs"/>
              </a:rPr>
              <a:t>One way to screen for participants who are not paying attention is to remove them if they have failed attention checks. The merit to this approach is that you may reduce the amount of noise in your data.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218833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221125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participants must be allowed to </a:t>
            </a:r>
            <a:r>
              <a:rPr lang="en-US" sz="1200" kern="1200" dirty="0" smtClean="0">
                <a:solidFill>
                  <a:schemeClr val="tx1"/>
                </a:solidFill>
                <a:effectLst/>
                <a:latin typeface="Intel Clear"/>
                <a:ea typeface="+mn-ea"/>
                <a:cs typeface="+mn-cs"/>
              </a:rPr>
              <a:t>participate in as many tests as they desire because experimenters must aim to approximate as much of a fully-crossed study as possible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Intel Clear"/>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Intel Clear"/>
                <a:ea typeface="+mn-ea"/>
                <a:cs typeface="+mn-cs"/>
              </a:rPr>
              <a:t>test images </a:t>
            </a:r>
            <a:r>
              <a:rPr lang="en-US" sz="1200" kern="1200" baseline="0" dirty="0" smtClean="0">
                <a:solidFill>
                  <a:schemeClr val="tx1"/>
                </a:solidFill>
                <a:effectLst/>
                <a:latin typeface="Intel Clear"/>
                <a:ea typeface="+mn-ea"/>
                <a:cs typeface="+mn-cs"/>
              </a:rPr>
              <a:t>must be shown </a:t>
            </a:r>
            <a:r>
              <a:rPr lang="en-US" sz="1200" kern="1200" dirty="0" smtClean="0">
                <a:solidFill>
                  <a:schemeClr val="tx1"/>
                </a:solidFill>
                <a:effectLst/>
                <a:latin typeface="Intel Clear"/>
                <a:ea typeface="+mn-ea"/>
                <a:cs typeface="+mn-cs"/>
              </a:rPr>
              <a:t>in full screen mode to ensure clarity of image shown especially if the test aims to discover perception of subtle changes in an image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146284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Before analyzing a completed crowdsourced dataset, decide how to remove “careless responders”. Does one careless response or multiple careless responses make the participant eligible for removal from the data set? </a:t>
            </a: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Evaluate the types of devices that participants used in the study. Is the screen size and device type adequate for comparisons? </a:t>
            </a: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If the same participants evaluated multiple image sets, it adds to the strength of the study so report the total number of unique participants</a:t>
            </a: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consider evaluating the “warm up” images to see if participants are responding similar to all of them</a:t>
            </a: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When first establishing a crowdsource study’s software and methodology, correlate the data with lab “ground truth” data and visualize the bivariate relationship. Ideally, there will be a rectilinear relationship between the controlled lab data and the crowdsourced data. If the relationship is not rectilinear, it may mean that the correlation between lab and crowdsourced data changes across either axis. </a:t>
            </a:r>
            <a:endParaRPr lang="en-US" sz="1200" kern="1200" dirty="0">
              <a:solidFill>
                <a:schemeClr val="tx1"/>
              </a:solidFill>
              <a:effectLst/>
              <a:latin typeface="Intel Clear"/>
              <a:ea typeface="+mn-ea"/>
              <a:cs typeface="+mn-cs"/>
            </a:endParaRPr>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dirty="0"/>
          </a:p>
        </p:txBody>
      </p:sp>
    </p:spTree>
    <p:extLst>
      <p:ext uri="{BB962C8B-B14F-4D97-AF65-F5344CB8AC3E}">
        <p14:creationId xmlns:p14="http://schemas.microsoft.com/office/powerpoint/2010/main" val="426489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dirty="0"/>
          </a:p>
        </p:txBody>
      </p:sp>
    </p:spTree>
    <p:extLst>
      <p:ext uri="{BB962C8B-B14F-4D97-AF65-F5344CB8AC3E}">
        <p14:creationId xmlns:p14="http://schemas.microsoft.com/office/powerpoint/2010/main" val="426960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Intel Clear"/>
                <a:ea typeface="+mn-ea"/>
                <a:cs typeface="+mn-cs"/>
              </a:rPr>
              <a:t>In the past, a number of standardized laboratory studies were conducted simultaneously to evaluate image and video quality, employed via stringent procedures (such as screening for visual acuity and color deficiencies) and in controlled environments (such as the tuning of ambient lighting, noise, chair comfort, viewing distances…</a:t>
            </a:r>
            <a:r>
              <a:rPr lang="en-US" sz="1200" kern="1200" dirty="0" err="1" smtClean="0">
                <a:solidFill>
                  <a:schemeClr val="tx1"/>
                </a:solidFill>
                <a:effectLst/>
                <a:latin typeface="Intel Clear"/>
                <a:ea typeface="+mn-ea"/>
                <a:cs typeface="+mn-cs"/>
              </a:rPr>
              <a:t>etc</a:t>
            </a:r>
            <a:r>
              <a:rPr lang="en-US" sz="1200" kern="1200" dirty="0" smtClean="0">
                <a:solidFill>
                  <a:schemeClr val="tx1"/>
                </a:solidFill>
                <a:effectLst/>
                <a:latin typeface="Intel Clear"/>
                <a:ea typeface="+mn-ea"/>
                <a:cs typeface="+mn-cs"/>
              </a:rPr>
              <a:t>). While these methods were proven to collect reliable and valid data, these procedures are expensive and lengthy for both the experimenter and the participant. </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dirty="0"/>
          </a:p>
        </p:txBody>
      </p:sp>
    </p:spTree>
    <p:extLst>
      <p:ext uri="{BB962C8B-B14F-4D97-AF65-F5344CB8AC3E}">
        <p14:creationId xmlns:p14="http://schemas.microsoft.com/office/powerpoint/2010/main" val="131928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Previous literature showed that controlled laboratory conditions are not needed to obtain reproducible subjective ratings; experimenters may capture equivalent data from more flexible experimental designs using online samples. </a:t>
            </a: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Intel Clear"/>
                <a:ea typeface="+mn-ea"/>
                <a:cs typeface="+mn-cs"/>
              </a:rPr>
              <a:t>Crowdsourcing experiments provide experimenters access to difficult to recruit participants in a wider array of settings (e.g., image displays, ambient lighting, and participant motivation to name a few).  These varied settings allow researchers to test image quality ratings across varying observed conditions and to determine the conditions that may most affect ratings outside the laboratory setting.    All these benefits may come at a substantial costs if the crowdsourcing studies fail to abide by some key principles known to affect the results. </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428656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Crowdsourcing environments contain a massive pool of participant workers who are willing to partake in tasks submitted by requesters for a compensation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Screening before</a:t>
            </a:r>
            <a:r>
              <a:rPr lang="en-US" baseline="0" dirty="0" smtClean="0"/>
              <a:t> a test: </a:t>
            </a:r>
            <a:r>
              <a:rPr lang="en-US" sz="1200" kern="1200" dirty="0" smtClean="0">
                <a:solidFill>
                  <a:schemeClr val="tx1"/>
                </a:solidFill>
                <a:effectLst/>
                <a:latin typeface="Intel Clear"/>
                <a:ea typeface="+mn-ea"/>
                <a:cs typeface="+mn-cs"/>
              </a:rPr>
              <a:t>crowdsourcing platforms allow requesters the ability to screen for certain worker demographics and usage characteristics by submitting study eligibility criteria to the platform (i.e. age, gender, geo locations…etc.). </a:t>
            </a: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Intel Clear"/>
                <a:ea typeface="+mn-ea"/>
                <a:cs typeface="+mn-cs"/>
              </a:rPr>
              <a:t>Screening</a:t>
            </a:r>
            <a:r>
              <a:rPr lang="en-US" sz="1200" kern="1200" baseline="0" dirty="0" smtClean="0">
                <a:solidFill>
                  <a:schemeClr val="tx1"/>
                </a:solidFill>
                <a:effectLst/>
                <a:latin typeface="Intel Clear"/>
                <a:ea typeface="+mn-ea"/>
                <a:cs typeface="+mn-cs"/>
              </a:rPr>
              <a:t> when signing up or a test: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Requesters can begin the test with questions that pertain to exclusion criteria. For example, if interested in recruiting participants who aren’t color blind, a requester could ask participants if they are color blind, then decide upon their answer whether they should participate in the test. In a situation where participants are not eligible but have answered the eligibility questions, requesters must inform participants that they have not met the eligibility criteria and must compensate workers for the time they took to answer the eligibility questions and then excuse them from the study.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effectLst/>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Crowdsourcing platforms with APIs allow researchers to write software that collects information about the user to determine eligibility. For example, if an experimenter is interested in workers who are viewing tests in a specific browser or ones who are using a specific operating system, or specific device form factors, researchers can write a web program on their own servers to request the information with common programming languages.. In addition, researchers can use scripts to record the ID that the crowdsourcing platform assigns to the participant. Researchers can use this information to determine participants’ eligibility for future studies. In the case that the worker is not eligible to participate based upon the answer to a question, researchers can either screen participants during the data analysis or  inform participants that they have not met the eligibility criteria while compensating them for the time they took to answer the eligibility questions and excusing them from the study.</a:t>
            </a:r>
          </a:p>
          <a:p>
            <a:pPr marL="628650" lvl="1" indent="-171450">
              <a:buFont typeface="Arial" panose="020B0604020202020204" pitchFamily="34" charset="0"/>
              <a:buChar char="•"/>
            </a:pPr>
            <a:endParaRPr lang="en-US" sz="1200" kern="1200" baseline="0" dirty="0" smtClean="0">
              <a:solidFill>
                <a:schemeClr val="tx1"/>
              </a:solidFill>
              <a:effectLst/>
              <a:latin typeface="Intel Clear"/>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Intel Clear"/>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dirty="0"/>
          </a:p>
        </p:txBody>
      </p:sp>
    </p:spTree>
    <p:extLst>
      <p:ext uri="{BB962C8B-B14F-4D97-AF65-F5344CB8AC3E}">
        <p14:creationId xmlns:p14="http://schemas.microsoft.com/office/powerpoint/2010/main" val="232932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Intel Clear"/>
                <a:ea typeface="+mn-ea"/>
                <a:cs typeface="+mn-cs"/>
              </a:rPr>
              <a:t>Similar to compensations given to participants in a laboratory setting, compensation in a crowdsourcing environment is determined by the requester. In crowdsourcing, compensation is used as a way to tempt participants to partake in a test and the value must be relevant to the amount of time it takes the worker to complete a test.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162966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Intel Clear"/>
                <a:ea typeface="+mn-ea"/>
                <a:cs typeface="+mn-cs"/>
              </a:rPr>
              <a:t>Experimenters must obtain research approval and must abide by country laws for handling human subjects online. In crowdsourcing, an experimenter must provide information that describes the study, the potential risks and benefits, and compensation.  Consent can be obtained actively by requiring the worker to agree to the terms and conditions of the study and to click a button to navigate to the next page of the test.</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dirty="0"/>
          </a:p>
        </p:txBody>
      </p:sp>
    </p:spTree>
    <p:extLst>
      <p:ext uri="{BB962C8B-B14F-4D97-AF65-F5344CB8AC3E}">
        <p14:creationId xmlns:p14="http://schemas.microsoft.com/office/powerpoint/2010/main" val="63620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Intel Clear"/>
                <a:ea typeface="+mn-ea"/>
                <a:cs typeface="+mn-cs"/>
              </a:rPr>
              <a:t>Pilot testing: </a:t>
            </a:r>
            <a:r>
              <a:rPr lang="en-GB" sz="1200" kern="1200" dirty="0" smtClean="0">
                <a:solidFill>
                  <a:schemeClr val="tx1"/>
                </a:solidFill>
                <a:effectLst/>
                <a:latin typeface="Intel Clear"/>
                <a:ea typeface="+mn-ea"/>
                <a:cs typeface="+mn-cs"/>
              </a:rPr>
              <a:t>When designing and executing research, experimenters must perform pilot testing to ensure that the experimental design is answering the questions posed by the researcher. As such, experimenters must pilot their study with 20-30 workers first to test data accuracy and reliability. If the accuracy of data decreases with time, experimenters must lesson the number of images rated per image set, shortening the length of the test. </a:t>
            </a:r>
            <a:endParaRPr lang="en-US" sz="1200" kern="1200" dirty="0" smtClean="0">
              <a:solidFill>
                <a:schemeClr val="tx1"/>
              </a:solidFill>
              <a:effectLst/>
              <a:latin typeface="Intel Clear"/>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365390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Intel Clear"/>
                <a:ea typeface="+mn-ea"/>
                <a:cs typeface="+mn-cs"/>
              </a:rPr>
              <a:t>Experimenters are encouraged to include a large number of images to test with in order to minimize effects of any confounding variables. This large collection of images must then be divided into smaller image sets in order to reduce fatigue and boredom. Each smaller image set is treated as its own study, reducing the duration of the test and maximizing reliability and quality of data captured.  The stimuli must be selected in accordance with to the goal of the test and the hypothesis established by the experimenters. The deciding factor to the number of images displayed per test should be decided upon based on pilot testing and pilot data analysis to determine data accuracy. Also, the short study design lessens the opportunities for technical failures, such as internet connectivity. It is recommended that the number of images per test not exceed anywhere between 50-70 images in an IQA study, including validity checks and the overlapping image set. However, a pilot is needed to ensure the accurate number of images per test.</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2277045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latin typeface="Intel Clear"/>
                <a:cs typeface="Intel Clear"/>
              </a:defRPr>
            </a:lvl1pPr>
          </a:lstStyle>
          <a:p>
            <a:r>
              <a:rPr lang="en-US" dirty="0" smtClean="0"/>
              <a:t>28pt Intel Clear Headline</a:t>
            </a:r>
            <a:endParaRPr lang="en-US" dirty="0"/>
          </a:p>
        </p:txBody>
      </p:sp>
      <p:sp>
        <p:nvSpPr>
          <p:cNvPr id="14" name="Footer Placeholder 2"/>
          <p:cNvSpPr>
            <a:spLocks noGrp="1"/>
          </p:cNvSpPr>
          <p:nvPr>
            <p:ph type="ftr" sz="quarter" idx="11"/>
          </p:nvPr>
        </p:nvSpPr>
        <p:spPr>
          <a:xfrm>
            <a:off x="3124200" y="4824387"/>
            <a:ext cx="2895600" cy="273844"/>
          </a:xfrm>
        </p:spPr>
        <p:txBody>
          <a:bodyPr/>
          <a:lstStyle/>
          <a:p>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rgbClr val="F3D54E"/>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824387"/>
            <a:ext cx="2895600" cy="273844"/>
          </a:xfrm>
        </p:spPr>
        <p:txBody>
          <a:bodyPr/>
          <a:lstStyle/>
          <a:p>
            <a:endParaRPr lang="en-US" dirty="0"/>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6" descr="int_experience_wht_rgb_3000.png"/>
          <p:cNvPicPr>
            <a:picLocks noChangeAspect="1"/>
          </p:cNvPicPr>
          <p:nvPr userDrawn="1"/>
        </p:nvPicPr>
        <p:blipFill>
          <a:blip r:embed="rId3" cstate="screen">
            <a:alphaModFix/>
            <a:extLst>
              <a:ext uri="{28A0092B-C50C-407E-A947-70E740481C1C}">
                <a14:useLocalDpi xmlns:a14="http://schemas.microsoft.com/office/drawing/2010/main" val="0"/>
              </a:ext>
            </a:extLst>
          </a:blip>
          <a:stretch>
            <a:fillRect/>
          </a:stretch>
        </p:blipFill>
        <p:spPr>
          <a:xfrm>
            <a:off x="3490232" y="1693326"/>
            <a:ext cx="2085380" cy="2113879"/>
          </a:xfrm>
          <a:prstGeom prst="rect">
            <a:avLst/>
          </a:prstGeom>
        </p:spPr>
      </p:pic>
    </p:spTree>
    <p:extLst>
      <p:ext uri="{BB962C8B-B14F-4D97-AF65-F5344CB8AC3E}">
        <p14:creationId xmlns:p14="http://schemas.microsoft.com/office/powerpoint/2010/main" val="1474831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userDrawn="1"/>
        </p:nvPicPr>
        <p:blipFill>
          <a:blip r:embed="rId3" cstate="screen">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1045068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62063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2"/>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4" name="Footer Placeholder 2"/>
          <p:cNvSpPr>
            <a:spLocks noGrp="1"/>
          </p:cNvSpPr>
          <p:nvPr>
            <p:ph type="ftr" sz="quarter" idx="11"/>
          </p:nvPr>
        </p:nvSpPr>
        <p:spPr>
          <a:xfrm>
            <a:off x="3124200" y="4824387"/>
            <a:ext cx="2895600" cy="273844"/>
          </a:xfrm>
        </p:spPr>
        <p:txBody>
          <a:bodyPr/>
          <a:lstStyle/>
          <a:p>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38207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14" name="Footer Placeholder 2"/>
          <p:cNvSpPr>
            <a:spLocks noGrp="1"/>
          </p:cNvSpPr>
          <p:nvPr>
            <p:ph type="ftr" sz="quarter" idx="11"/>
          </p:nvPr>
        </p:nvSpPr>
        <p:spPr>
          <a:xfrm>
            <a:off x="3124200" y="4824387"/>
            <a:ext cx="2895600" cy="273844"/>
          </a:xfrm>
        </p:spPr>
        <p:txBody>
          <a:bodyPr/>
          <a:lstStyle/>
          <a:p>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926894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pic>
        <p:nvPicPr>
          <p:cNvPr id="4" name="Picture 3"/>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454914" y="4800953"/>
            <a:ext cx="319113" cy="319113"/>
          </a:xfrm>
          <a:prstGeom prst="rect">
            <a:avLst/>
          </a:prstGeom>
        </p:spPr>
      </p:pic>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0739" y="1590018"/>
            <a:ext cx="8212886" cy="1277696"/>
          </a:xfrm>
          <a:prstGeom prst="rect">
            <a:avLst/>
          </a:prstGeom>
        </p:spPr>
        <p:txBody>
          <a:bodyPr vert="horz" lIns="0" tIns="0" rIns="0" bIns="0" rtlCol="0" anchor="b" anchorCtr="0">
            <a:noAutofit/>
          </a:bodyPr>
          <a:lstStyle>
            <a:lvl1pPr algn="l" defTabSz="457200" rtl="0" eaLnBrk="1" latinLnBrk="0" hangingPunct="1">
              <a:lnSpc>
                <a:spcPct val="80000"/>
              </a:lnSpc>
              <a:spcBef>
                <a:spcPct val="0"/>
              </a:spcBef>
              <a:buNone/>
              <a:defRPr sz="6500" b="0" i="0" kern="1200" spc="0" baseline="0">
                <a:solidFill>
                  <a:schemeClr val="bg1"/>
                </a:solidFill>
                <a:latin typeface="Intel Clear Pro" panose="020B0804020202060201" pitchFamily="34" charset="0"/>
                <a:ea typeface="Intel Clear"/>
                <a:cs typeface="Intel Clear Pro" panose="020B0804020202060201" pitchFamily="34" charset="0"/>
              </a:defRPr>
            </a:lvl1pPr>
          </a:lstStyle>
          <a:p>
            <a:pPr lvl="0"/>
            <a:r>
              <a:rPr lang="en-US" sz="4500" dirty="0" smtClean="0"/>
              <a:t>Crowdsourcing: a </a:t>
            </a:r>
            <a:r>
              <a:rPr lang="en-US" sz="4500" dirty="0"/>
              <a:t>validated methodology for performing image quality assessments </a:t>
            </a:r>
            <a:r>
              <a:rPr lang="en-US" sz="4500" dirty="0" smtClean="0"/>
              <a:t>online</a:t>
            </a:r>
            <a:endParaRPr lang="en-US" sz="4500" dirty="0"/>
          </a:p>
        </p:txBody>
      </p:sp>
      <p:sp>
        <p:nvSpPr>
          <p:cNvPr id="5" name="Subtitle 2"/>
          <p:cNvSpPr txBox="1">
            <a:spLocks/>
          </p:cNvSpPr>
          <p:nvPr/>
        </p:nvSpPr>
        <p:spPr>
          <a:xfrm>
            <a:off x="470739" y="3538478"/>
            <a:ext cx="8082542" cy="1233813"/>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600" b="0" i="0" kern="1200" baseline="0">
                <a:solidFill>
                  <a:srgbClr val="F3D54E"/>
                </a:solidFill>
                <a:latin typeface="Intel Clear"/>
                <a:ea typeface="+mn-ea"/>
                <a:cs typeface="Intel Clear"/>
              </a:defRPr>
            </a:lvl1pPr>
            <a:lvl2pPr marL="457200" indent="0" algn="ctr" defTabSz="457200" rtl="0" eaLnBrk="1" latinLnBrk="0" hangingPunct="1">
              <a:spcBef>
                <a:spcPts val="1200"/>
              </a:spcBef>
              <a:buFont typeface="Wingdings" charset="2"/>
              <a:buNone/>
              <a:defRPr sz="1600" kern="1200" baseline="0">
                <a:solidFill>
                  <a:schemeClr val="tx1">
                    <a:tint val="75000"/>
                  </a:schemeClr>
                </a:solidFill>
                <a:latin typeface="+mn-lt"/>
                <a:ea typeface="+mn-ea"/>
                <a:cs typeface="Intel Clear" panose="020B0604020203020204" pitchFamily="34" charset="0"/>
              </a:defRPr>
            </a:lvl2pPr>
            <a:lvl3pPr marL="914400" indent="0" algn="ctr" defTabSz="457200" rtl="0" eaLnBrk="1" latinLnBrk="0" hangingPunct="1">
              <a:spcBef>
                <a:spcPts val="800"/>
              </a:spcBef>
              <a:buFont typeface="Intel Clear" panose="020B0604020203020204" pitchFamily="34" charset="0"/>
              <a:buNone/>
              <a:defRPr sz="1600" kern="1200">
                <a:solidFill>
                  <a:schemeClr val="tx1">
                    <a:tint val="75000"/>
                  </a:schemeClr>
                </a:solidFill>
                <a:latin typeface="+mn-lt"/>
                <a:ea typeface="+mn-ea"/>
                <a:cs typeface="Intel Clear" panose="020B0604020203020204" pitchFamily="34" charset="0"/>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Intel Clear" panose="020B0604020203020204" pitchFamily="34" charset="0"/>
              </a:defRPr>
            </a:lvl4pPr>
            <a:lvl5pPr marL="1828800" indent="0" algn="ctr" defTabSz="457200" rtl="0" eaLnBrk="1" latinLnBrk="0" hangingPunct="1">
              <a:spcBef>
                <a:spcPct val="20000"/>
              </a:spcBef>
              <a:buFont typeface="Intel Clear" panose="020B0604020203020204" pitchFamily="34" charset="0"/>
              <a:buNone/>
              <a:defRPr sz="1400" kern="1200">
                <a:solidFill>
                  <a:schemeClr val="tx1">
                    <a:tint val="75000"/>
                  </a:schemeClr>
                </a:solidFill>
                <a:latin typeface="+mn-lt"/>
                <a:ea typeface="+mn-ea"/>
                <a:cs typeface="Intel Clear" panose="020B0604020203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Philip Corriveau, Hanan Alnizami</a:t>
            </a:r>
            <a:r>
              <a:rPr lang="en-US" dirty="0"/>
              <a:t>, Patrick E. McKnight, Jake Quartuccio, David Nicholas, Michele </a:t>
            </a:r>
            <a:r>
              <a:rPr lang="en-US" dirty="0" smtClean="0"/>
              <a:t>Saad </a:t>
            </a:r>
          </a:p>
          <a:p>
            <a:r>
              <a:rPr lang="en-US" dirty="0" smtClean="0"/>
              <a:t> </a:t>
            </a:r>
            <a:br>
              <a:rPr lang="en-US" dirty="0" smtClean="0"/>
            </a:br>
            <a:endParaRPr lang="en-US"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942" y="204480"/>
            <a:ext cx="1249421" cy="1065890"/>
          </a:xfrm>
          <a:prstGeom prst="rect">
            <a:avLst/>
          </a:prstGeom>
        </p:spPr>
      </p:pic>
    </p:spTree>
    <p:extLst>
      <p:ext uri="{BB962C8B-B14F-4D97-AF65-F5344CB8AC3E}">
        <p14:creationId xmlns:p14="http://schemas.microsoft.com/office/powerpoint/2010/main" val="1316810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10</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Validity Checks</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883" y="0"/>
            <a:ext cx="1852117" cy="1852117"/>
          </a:xfrm>
          <a:prstGeom prst="rect">
            <a:avLst/>
          </a:prstGeom>
        </p:spPr>
      </p:pic>
      <p:sp>
        <p:nvSpPr>
          <p:cNvPr id="16" name="Rectangle 15"/>
          <p:cNvSpPr/>
          <p:nvPr/>
        </p:nvSpPr>
        <p:spPr>
          <a:xfrm>
            <a:off x="95418" y="1248329"/>
            <a:ext cx="9048585" cy="2970044"/>
          </a:xfrm>
          <a:prstGeom prst="rect">
            <a:avLst/>
          </a:prstGeom>
        </p:spPr>
        <p:txBody>
          <a:bodyPr wrap="square">
            <a:spAutoFit/>
          </a:bodyPr>
          <a:lstStyle/>
          <a:p>
            <a:pPr marL="285750" indent="-285750">
              <a:buFont typeface="Arial" panose="020B0604020202020204" pitchFamily="34" charset="0"/>
              <a:buChar char="•"/>
            </a:pPr>
            <a:r>
              <a:rPr lang="en-US" dirty="0"/>
              <a:t>Validity checks are incorporated randomly into each image </a:t>
            </a:r>
            <a:r>
              <a:rPr lang="en-US" dirty="0" smtClean="0"/>
              <a:t>set</a:t>
            </a:r>
          </a:p>
          <a:p>
            <a:pPr marL="285750" indent="-285750">
              <a:buFont typeface="Arial" panose="020B0604020202020204" pitchFamily="34" charset="0"/>
              <a:buChar char="•"/>
            </a:pPr>
            <a:endParaRPr lang="en-US" sz="500" dirty="0" smtClean="0"/>
          </a:p>
          <a:p>
            <a:pPr marL="285750" indent="-285750">
              <a:buFont typeface="Arial" panose="020B0604020202020204" pitchFamily="34" charset="0"/>
              <a:buChar char="•"/>
            </a:pPr>
            <a:r>
              <a:rPr lang="en-US" dirty="0" smtClean="0"/>
              <a:t>Types of validity checks:</a:t>
            </a:r>
          </a:p>
          <a:p>
            <a:endParaRPr lang="en-US" sz="500" dirty="0" smtClean="0"/>
          </a:p>
          <a:p>
            <a:pPr marL="742950" lvl="1" indent="-285750">
              <a:buFont typeface="Courier New" panose="02070309020205020404" pitchFamily="49" charset="0"/>
              <a:buChar char="o"/>
            </a:pPr>
            <a:r>
              <a:rPr lang="en-US" dirty="0"/>
              <a:t>Open ended questions where a user is meant to answer by typing instead of selecting an answer from multiple </a:t>
            </a:r>
            <a:r>
              <a:rPr lang="en-US" dirty="0" smtClean="0"/>
              <a:t>choices</a:t>
            </a:r>
          </a:p>
          <a:p>
            <a:pPr marL="742950" lvl="1" indent="-285750">
              <a:buFont typeface="Courier New" panose="02070309020205020404" pitchFamily="49" charset="0"/>
              <a:buChar char="o"/>
            </a:pPr>
            <a:endParaRPr lang="en-US" sz="500" dirty="0"/>
          </a:p>
          <a:p>
            <a:pPr marL="742950" lvl="1" indent="-285750">
              <a:buFont typeface="Courier New" panose="02070309020205020404" pitchFamily="49" charset="0"/>
              <a:buChar char="o"/>
            </a:pPr>
            <a:r>
              <a:rPr lang="en-US" dirty="0" smtClean="0"/>
              <a:t>Multiple </a:t>
            </a:r>
            <a:r>
              <a:rPr lang="en-US" dirty="0"/>
              <a:t>choice </a:t>
            </a:r>
            <a:r>
              <a:rPr lang="en-US" dirty="0" smtClean="0"/>
              <a:t>questions where a user is instructed to </a:t>
            </a:r>
            <a:r>
              <a:rPr lang="en-US" dirty="0"/>
              <a:t>select a specific </a:t>
            </a:r>
            <a:r>
              <a:rPr lang="en-US" dirty="0" smtClean="0"/>
              <a:t>answer</a:t>
            </a:r>
          </a:p>
          <a:p>
            <a:pPr marL="742950" lvl="1" indent="-285750">
              <a:buFont typeface="Courier New" panose="02070309020205020404" pitchFamily="49" charset="0"/>
              <a:buChar char="o"/>
            </a:pPr>
            <a:endParaRPr lang="en-US" sz="500" dirty="0" smtClean="0"/>
          </a:p>
          <a:p>
            <a:pPr marL="285750" indent="-285750">
              <a:buFont typeface="Arial" panose="020B0604020202020204" pitchFamily="34" charset="0"/>
              <a:buChar char="•"/>
            </a:pPr>
            <a:r>
              <a:rPr lang="en-US" dirty="0" smtClean="0"/>
              <a:t>Failure to pass one or more checks requires the experimenter to remove participant from the analysis as the data </a:t>
            </a:r>
            <a:r>
              <a:rPr lang="en-US" dirty="0"/>
              <a:t>collected </a:t>
            </a:r>
            <a:r>
              <a:rPr lang="en-US" dirty="0" smtClean="0"/>
              <a:t>is </a:t>
            </a:r>
            <a:r>
              <a:rPr lang="en-US" dirty="0"/>
              <a:t>identified as invalid</a:t>
            </a:r>
            <a:endParaRPr lang="en-US" dirty="0" smtClean="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Participants must be compensated for their time even if they failed the validity checks</a:t>
            </a:r>
            <a:endParaRPr lang="en-US" dirty="0"/>
          </a:p>
        </p:txBody>
      </p:sp>
    </p:spTree>
    <p:extLst>
      <p:ext uri="{BB962C8B-B14F-4D97-AF65-F5344CB8AC3E}">
        <p14:creationId xmlns:p14="http://schemas.microsoft.com/office/powerpoint/2010/main" val="4110823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11</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Overlapping images</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883" y="0"/>
            <a:ext cx="1852117" cy="1852117"/>
          </a:xfrm>
          <a:prstGeom prst="rect">
            <a:avLst/>
          </a:prstGeom>
        </p:spPr>
      </p:pic>
      <p:sp>
        <p:nvSpPr>
          <p:cNvPr id="16" name="Rectangle 15"/>
          <p:cNvSpPr/>
          <p:nvPr/>
        </p:nvSpPr>
        <p:spPr>
          <a:xfrm>
            <a:off x="182879" y="1574189"/>
            <a:ext cx="8823073" cy="3524042"/>
          </a:xfrm>
          <a:prstGeom prst="rect">
            <a:avLst/>
          </a:prstGeom>
        </p:spPr>
        <p:txBody>
          <a:bodyPr wrap="square">
            <a:spAutoFit/>
          </a:bodyPr>
          <a:lstStyle/>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Images are used to </a:t>
            </a:r>
            <a:r>
              <a:rPr lang="en-US" dirty="0"/>
              <a:t>assist experimenters with testing between subject stability and replicability of within subject ratings over </a:t>
            </a:r>
            <a:r>
              <a:rPr lang="en-US" dirty="0" smtClean="0"/>
              <a:t>time</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Images are </a:t>
            </a:r>
            <a:r>
              <a:rPr lang="en-US" dirty="0"/>
              <a:t>chosen from the original pool of images, ranging in quality from low to high </a:t>
            </a:r>
            <a:r>
              <a:rPr lang="en-US" dirty="0" smtClean="0"/>
              <a:t>quality</a:t>
            </a:r>
          </a:p>
          <a:p>
            <a:pPr marL="285750" indent="-285750">
              <a:buFont typeface="Arial" panose="020B0604020202020204" pitchFamily="34" charset="0"/>
              <a:buChar char="•"/>
            </a:pPr>
            <a:endParaRPr lang="en-US" sz="500" dirty="0" smtClean="0"/>
          </a:p>
          <a:p>
            <a:pPr marL="285750" indent="-285750">
              <a:buFont typeface="Arial" panose="020B0604020202020204" pitchFamily="34" charset="0"/>
              <a:buChar char="•"/>
            </a:pPr>
            <a:r>
              <a:rPr lang="en-US" dirty="0"/>
              <a:t>R</a:t>
            </a:r>
            <a:r>
              <a:rPr lang="en-US" dirty="0" smtClean="0"/>
              <a:t>epresentative </a:t>
            </a:r>
            <a:r>
              <a:rPr lang="en-US" dirty="0"/>
              <a:t>of the contents of the photos in </a:t>
            </a:r>
            <a:r>
              <a:rPr lang="en-US" dirty="0" smtClean="0"/>
              <a:t>the original image set</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Overlapping images </a:t>
            </a:r>
            <a:r>
              <a:rPr lang="en-US" dirty="0"/>
              <a:t>serve as a training set placed in a random order in the beginning of each image </a:t>
            </a:r>
            <a:r>
              <a:rPr lang="en-US" dirty="0" smtClean="0"/>
              <a:t>set. Ratings collected for </a:t>
            </a:r>
            <a:r>
              <a:rPr lang="en-US" dirty="0"/>
              <a:t>these images should be discarded from the </a:t>
            </a:r>
            <a:r>
              <a:rPr lang="en-US" dirty="0" smtClean="0"/>
              <a:t>analysis</a:t>
            </a:r>
          </a:p>
          <a:p>
            <a:pPr marL="285750" indent="-285750">
              <a:buFont typeface="Arial" panose="020B0604020202020204" pitchFamily="34" charset="0"/>
              <a:buChar char="•"/>
            </a:pPr>
            <a:endParaRPr lang="en-US" sz="500" dirty="0" smtClean="0"/>
          </a:p>
          <a:p>
            <a:pPr marL="285750" indent="-285750">
              <a:buFont typeface="Arial" panose="020B0604020202020204" pitchFamily="34" charset="0"/>
              <a:buChar char="•"/>
            </a:pPr>
            <a:r>
              <a:rPr lang="en-US" dirty="0" smtClean="0"/>
              <a:t>The same </a:t>
            </a:r>
            <a:r>
              <a:rPr lang="en-US" dirty="0"/>
              <a:t>images should </a:t>
            </a:r>
            <a:r>
              <a:rPr lang="en-US" dirty="0" smtClean="0"/>
              <a:t>be </a:t>
            </a:r>
            <a:r>
              <a:rPr lang="en-US" dirty="0"/>
              <a:t>incorporated randomly in each image set as a test image as </a:t>
            </a:r>
            <a:r>
              <a:rPr lang="en-US" dirty="0" smtClean="0"/>
              <a:t>well</a:t>
            </a:r>
            <a:endParaRPr lang="en-US" dirty="0"/>
          </a:p>
          <a:p>
            <a:pPr marL="285750" indent="-285750">
              <a:buFont typeface="Arial" panose="020B0604020202020204" pitchFamily="34" charset="0"/>
              <a:buChar char="•"/>
            </a:pPr>
            <a:endParaRPr lang="en-US" dirty="0" smtClean="0"/>
          </a:p>
        </p:txBody>
      </p:sp>
      <p:sp>
        <p:nvSpPr>
          <p:cNvPr id="6" name="Rectangle 5"/>
          <p:cNvSpPr/>
          <p:nvPr/>
        </p:nvSpPr>
        <p:spPr>
          <a:xfrm>
            <a:off x="182878" y="1051560"/>
            <a:ext cx="7561691" cy="646331"/>
          </a:xfrm>
          <a:prstGeom prst="rect">
            <a:avLst/>
          </a:prstGeom>
        </p:spPr>
        <p:txBody>
          <a:bodyPr wrap="square">
            <a:spAutoFit/>
          </a:bodyPr>
          <a:lstStyle/>
          <a:p>
            <a:pPr marL="285750" indent="-285750">
              <a:buFont typeface="Arial" panose="020B0604020202020204" pitchFamily="34" charset="0"/>
              <a:buChar char="•"/>
            </a:pPr>
            <a:r>
              <a:rPr lang="en-US" dirty="0"/>
              <a:t>A common set of 10 images placed before every set of images in a series of studies that use the same image </a:t>
            </a:r>
            <a:r>
              <a:rPr lang="en-US" dirty="0" smtClean="0"/>
              <a:t>set</a:t>
            </a:r>
            <a:endParaRPr lang="en-US" dirty="0"/>
          </a:p>
        </p:txBody>
      </p:sp>
    </p:spTree>
    <p:extLst>
      <p:ext uri="{BB962C8B-B14F-4D97-AF65-F5344CB8AC3E}">
        <p14:creationId xmlns:p14="http://schemas.microsoft.com/office/powerpoint/2010/main" val="1143387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12</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Study design </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6" name="Rectangle 15"/>
          <p:cNvSpPr/>
          <p:nvPr/>
        </p:nvSpPr>
        <p:spPr>
          <a:xfrm>
            <a:off x="182879" y="926058"/>
            <a:ext cx="8738483" cy="3524042"/>
          </a:xfrm>
          <a:prstGeom prst="rect">
            <a:avLst/>
          </a:prstGeom>
        </p:spPr>
        <p:txBody>
          <a:bodyPr wrap="square">
            <a:spAutoFit/>
          </a:bodyPr>
          <a:lstStyle/>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a:t>A within subject study design is </a:t>
            </a:r>
            <a:r>
              <a:rPr lang="en-US" dirty="0" smtClean="0"/>
              <a:t>encouraged </a:t>
            </a:r>
            <a:r>
              <a:rPr lang="en-US" dirty="0"/>
              <a:t>for IQAs with large </a:t>
            </a:r>
            <a:endParaRPr lang="en-US" dirty="0" smtClean="0"/>
          </a:p>
          <a:p>
            <a:pPr marL="285750"/>
            <a:r>
              <a:rPr lang="en-US" dirty="0" smtClean="0"/>
              <a:t>number </a:t>
            </a:r>
            <a:r>
              <a:rPr lang="en-US" dirty="0"/>
              <a:t>of content images, divided into smaller image sets that become their own </a:t>
            </a:r>
            <a:r>
              <a:rPr lang="en-US" dirty="0" smtClean="0"/>
              <a:t>tests</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Participants can participate </a:t>
            </a:r>
            <a:r>
              <a:rPr lang="en-US" dirty="0"/>
              <a:t>in as many tests as they </a:t>
            </a:r>
            <a:r>
              <a:rPr lang="en-US" dirty="0" smtClean="0"/>
              <a:t>desire</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Test </a:t>
            </a:r>
            <a:r>
              <a:rPr lang="en-US" dirty="0"/>
              <a:t>images must be shown in full screen mode to ensure clarity of image </a:t>
            </a:r>
            <a:r>
              <a:rPr lang="en-US" dirty="0" smtClean="0"/>
              <a:t>shown, </a:t>
            </a:r>
            <a:r>
              <a:rPr lang="en-US" dirty="0"/>
              <a:t>especially if the test aims to discover perception of subtle changes in an image</a:t>
            </a:r>
          </a:p>
          <a:p>
            <a:pPr marL="285750" indent="-285750">
              <a:buFont typeface="Arial" panose="020B0604020202020204" pitchFamily="34" charset="0"/>
              <a:buChar char="•"/>
            </a:pPr>
            <a:endParaRPr lang="en-US" sz="500" dirty="0" smtClean="0"/>
          </a:p>
          <a:p>
            <a:pPr marL="285750" indent="-285750">
              <a:buFont typeface="Arial" panose="020B0604020202020204" pitchFamily="34" charset="0"/>
              <a:buChar char="•"/>
            </a:pPr>
            <a:r>
              <a:rPr lang="en-US" dirty="0" smtClean="0"/>
              <a:t>Experimenters must use clear, specific, </a:t>
            </a:r>
            <a:r>
              <a:rPr lang="en-US" dirty="0"/>
              <a:t>and </a:t>
            </a:r>
            <a:r>
              <a:rPr lang="en-US" dirty="0" smtClean="0"/>
              <a:t>unambiguous instructions, </a:t>
            </a:r>
            <a:r>
              <a:rPr lang="en-US" dirty="0"/>
              <a:t>leaving no chance for </a:t>
            </a:r>
            <a:r>
              <a:rPr lang="en-US" dirty="0" smtClean="0"/>
              <a:t>misinterpretation</a:t>
            </a:r>
          </a:p>
          <a:p>
            <a:pPr marL="285750" indent="-285750">
              <a:buFont typeface="Arial" panose="020B0604020202020204" pitchFamily="34" charset="0"/>
              <a:buChar char="•"/>
            </a:pPr>
            <a:endParaRPr lang="en-US" sz="500" dirty="0" smtClean="0"/>
          </a:p>
          <a:p>
            <a:pPr marL="285750" indent="-285750">
              <a:buFont typeface="Arial" panose="020B0604020202020204" pitchFamily="34" charset="0"/>
              <a:buChar char="•"/>
            </a:pPr>
            <a:r>
              <a:rPr lang="en-US" dirty="0" smtClean="0"/>
              <a:t>Email communication </a:t>
            </a:r>
            <a:r>
              <a:rPr lang="en-US" dirty="0"/>
              <a:t>between </a:t>
            </a:r>
            <a:r>
              <a:rPr lang="en-US" dirty="0" smtClean="0"/>
              <a:t>participants and experimenters is encouraged </a:t>
            </a:r>
            <a:r>
              <a:rPr lang="en-US" dirty="0"/>
              <a:t>to discover any encountered problems.</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752" y="274772"/>
            <a:ext cx="1039364" cy="1039364"/>
          </a:xfrm>
          <a:prstGeom prst="rect">
            <a:avLst/>
          </a:prstGeom>
        </p:spPr>
      </p:pic>
    </p:spTree>
    <p:extLst>
      <p:ext uri="{BB962C8B-B14F-4D97-AF65-F5344CB8AC3E}">
        <p14:creationId xmlns:p14="http://schemas.microsoft.com/office/powerpoint/2010/main" val="31848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13</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Data Analysis</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6" name="Rectangle 15"/>
          <p:cNvSpPr/>
          <p:nvPr/>
        </p:nvSpPr>
        <p:spPr>
          <a:xfrm>
            <a:off x="182879" y="1051560"/>
            <a:ext cx="8738483" cy="3247043"/>
          </a:xfrm>
          <a:prstGeom prst="rect">
            <a:avLst/>
          </a:prstGeom>
        </p:spPr>
        <p:txBody>
          <a:bodyPr wrap="square">
            <a:spAutoFit/>
          </a:bodyPr>
          <a:lstStyle/>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Decide how </a:t>
            </a:r>
            <a:r>
              <a:rPr lang="en-US" dirty="0"/>
              <a:t>to remove </a:t>
            </a:r>
            <a:r>
              <a:rPr lang="en-US" dirty="0" smtClean="0"/>
              <a:t>careless responders before analyzing </a:t>
            </a:r>
          </a:p>
          <a:p>
            <a:pPr marL="285750"/>
            <a:r>
              <a:rPr lang="en-US" dirty="0" smtClean="0"/>
              <a:t>a </a:t>
            </a:r>
            <a:r>
              <a:rPr lang="en-US" dirty="0"/>
              <a:t>completed crowdsourced </a:t>
            </a:r>
            <a:r>
              <a:rPr lang="en-US" dirty="0" smtClean="0"/>
              <a:t>dataset</a:t>
            </a:r>
          </a:p>
          <a:p>
            <a:pPr marL="285750"/>
            <a:endParaRPr lang="en-US" sz="500" dirty="0"/>
          </a:p>
          <a:p>
            <a:pPr marL="285750" indent="-285750">
              <a:buFont typeface="Arial" panose="020B0604020202020204" pitchFamily="34" charset="0"/>
              <a:buChar char="•"/>
            </a:pPr>
            <a:r>
              <a:rPr lang="en-US" dirty="0"/>
              <a:t>E</a:t>
            </a:r>
            <a:r>
              <a:rPr lang="en-US" dirty="0" smtClean="0"/>
              <a:t>valuate </a:t>
            </a:r>
            <a:r>
              <a:rPr lang="en-US" dirty="0"/>
              <a:t>the types of devices that participants used in the study</a:t>
            </a:r>
            <a:endParaRPr lang="en-US" dirty="0" smtClean="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Report </a:t>
            </a:r>
            <a:r>
              <a:rPr lang="en-US" dirty="0"/>
              <a:t>the total number of unique </a:t>
            </a:r>
            <a:r>
              <a:rPr lang="en-US" dirty="0" smtClean="0"/>
              <a:t>participants</a:t>
            </a:r>
          </a:p>
          <a:p>
            <a:pPr marL="285750" indent="-285750">
              <a:buFont typeface="Arial" panose="020B0604020202020204" pitchFamily="34" charset="0"/>
              <a:buChar char="•"/>
            </a:pPr>
            <a:endParaRPr lang="en-US" sz="500" dirty="0" smtClean="0"/>
          </a:p>
          <a:p>
            <a:pPr marL="285750" indent="-285750">
              <a:buFont typeface="Arial" panose="020B0604020202020204" pitchFamily="34" charset="0"/>
              <a:buChar char="•"/>
            </a:pPr>
            <a:r>
              <a:rPr lang="en-US" dirty="0"/>
              <a:t>C</a:t>
            </a:r>
            <a:r>
              <a:rPr lang="en-US" dirty="0" smtClean="0"/>
              <a:t>onsider evaluating the training images set to see if </a:t>
            </a:r>
            <a:r>
              <a:rPr lang="en-US" dirty="0"/>
              <a:t>participants are responding similar to all of </a:t>
            </a:r>
            <a:r>
              <a:rPr lang="en-US" dirty="0" smtClean="0"/>
              <a:t>them</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smtClean="0"/>
              <a:t>Correlate </a:t>
            </a:r>
            <a:r>
              <a:rPr lang="en-US" dirty="0"/>
              <a:t>the data with lab “ground truth” data and visualize the bivariate </a:t>
            </a:r>
            <a:r>
              <a:rPr lang="en-US" dirty="0" smtClean="0"/>
              <a:t>relationship</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352" y="-91938"/>
            <a:ext cx="2039013" cy="2039013"/>
          </a:xfrm>
          <a:prstGeom prst="rect">
            <a:avLst/>
          </a:prstGeom>
        </p:spPr>
      </p:pic>
    </p:spTree>
    <p:extLst>
      <p:ext uri="{BB962C8B-B14F-4D97-AF65-F5344CB8AC3E}">
        <p14:creationId xmlns:p14="http://schemas.microsoft.com/office/powerpoint/2010/main" val="1890657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Agenda</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3" name="Content Placeholder 3"/>
          <p:cNvSpPr>
            <a:spLocks noGrp="1"/>
          </p:cNvSpPr>
          <p:nvPr>
            <p:ph sz="quarter" idx="13"/>
          </p:nvPr>
        </p:nvSpPr>
        <p:spPr>
          <a:xfrm>
            <a:off x="455613" y="757456"/>
            <a:ext cx="8228012" cy="3750066"/>
          </a:xfrm>
        </p:spPr>
        <p:txBody>
          <a:bodyPr/>
          <a:lstStyle/>
          <a:p>
            <a:pPr marL="285750" indent="-285750">
              <a:spcBef>
                <a:spcPts val="600"/>
              </a:spcBef>
              <a:buFont typeface="Arial" panose="020B0604020202020204" pitchFamily="34" charset="0"/>
              <a:buChar char="•"/>
            </a:pPr>
            <a:r>
              <a:rPr lang="en-US" dirty="0">
                <a:solidFill>
                  <a:schemeClr val="tx1"/>
                </a:solidFill>
              </a:rPr>
              <a:t>Lab studies vs. </a:t>
            </a:r>
            <a:r>
              <a:rPr lang="en-US" dirty="0" smtClean="0">
                <a:solidFill>
                  <a:schemeClr val="tx1"/>
                </a:solidFill>
              </a:rPr>
              <a:t>crowdsourcing</a:t>
            </a:r>
          </a:p>
          <a:p>
            <a:pPr marL="285750" indent="-285750">
              <a:spcBef>
                <a:spcPts val="600"/>
              </a:spcBef>
              <a:buFont typeface="Arial" panose="020B0604020202020204" pitchFamily="34" charset="0"/>
              <a:buChar char="•"/>
            </a:pPr>
            <a:r>
              <a:rPr lang="en-US" dirty="0">
                <a:solidFill>
                  <a:schemeClr val="tx1"/>
                </a:solidFill>
              </a:rPr>
              <a:t>Crowdsourcing </a:t>
            </a:r>
            <a:r>
              <a:rPr lang="en-US" dirty="0" smtClean="0">
                <a:solidFill>
                  <a:schemeClr val="tx1"/>
                </a:solidFill>
              </a:rPr>
              <a:t>Sampling</a:t>
            </a:r>
          </a:p>
          <a:p>
            <a:pPr marL="285750" indent="-285750">
              <a:spcBef>
                <a:spcPts val="600"/>
              </a:spcBef>
              <a:buFont typeface="Arial" panose="020B0604020202020204" pitchFamily="34" charset="0"/>
              <a:buChar char="•"/>
            </a:pPr>
            <a:r>
              <a:rPr lang="en-US" dirty="0" smtClean="0">
                <a:solidFill>
                  <a:schemeClr val="tx1"/>
                </a:solidFill>
              </a:rPr>
              <a:t>Crowdsourcing Compensation</a:t>
            </a:r>
          </a:p>
          <a:p>
            <a:pPr marL="285750" indent="-285750">
              <a:spcBef>
                <a:spcPts val="600"/>
              </a:spcBef>
              <a:buFont typeface="Arial" panose="020B0604020202020204" pitchFamily="34" charset="0"/>
              <a:buChar char="•"/>
            </a:pPr>
            <a:r>
              <a:rPr lang="en-US" dirty="0">
                <a:solidFill>
                  <a:schemeClr val="tx1"/>
                </a:solidFill>
              </a:rPr>
              <a:t>Handling human </a:t>
            </a:r>
            <a:r>
              <a:rPr lang="en-US" dirty="0" smtClean="0">
                <a:solidFill>
                  <a:schemeClr val="tx1"/>
                </a:solidFill>
              </a:rPr>
              <a:t>subjects</a:t>
            </a:r>
          </a:p>
          <a:p>
            <a:pPr marL="285750" indent="-285750">
              <a:spcBef>
                <a:spcPts val="600"/>
              </a:spcBef>
              <a:buFont typeface="Arial" panose="020B0604020202020204" pitchFamily="34" charset="0"/>
              <a:buChar char="•"/>
            </a:pPr>
            <a:r>
              <a:rPr lang="en-US" dirty="0" smtClean="0">
                <a:solidFill>
                  <a:schemeClr val="tx1"/>
                </a:solidFill>
              </a:rPr>
              <a:t>Experimental design</a:t>
            </a:r>
          </a:p>
          <a:p>
            <a:pPr marL="857250" lvl="2" indent="-285750">
              <a:spcBef>
                <a:spcPts val="600"/>
              </a:spcBef>
              <a:buFont typeface="Courier New" panose="02070309020205020404" pitchFamily="49" charset="0"/>
              <a:buChar char="o"/>
            </a:pPr>
            <a:r>
              <a:rPr lang="en-US" dirty="0" smtClean="0">
                <a:solidFill>
                  <a:schemeClr val="tx1"/>
                </a:solidFill>
              </a:rPr>
              <a:t>Study stimuli</a:t>
            </a:r>
          </a:p>
          <a:p>
            <a:pPr marL="1255713" lvl="3" indent="-285750">
              <a:spcBef>
                <a:spcPts val="600"/>
              </a:spcBef>
              <a:buFont typeface="Wingdings" panose="05000000000000000000" pitchFamily="2" charset="2"/>
              <a:buChar char="§"/>
            </a:pPr>
            <a:r>
              <a:rPr lang="en-US" dirty="0" smtClean="0">
                <a:solidFill>
                  <a:schemeClr val="tx1"/>
                </a:solidFill>
              </a:rPr>
              <a:t>Validity checks</a:t>
            </a:r>
          </a:p>
          <a:p>
            <a:pPr marL="1255713" lvl="3" indent="-285750">
              <a:spcBef>
                <a:spcPts val="600"/>
              </a:spcBef>
              <a:buFont typeface="Wingdings" panose="05000000000000000000" pitchFamily="2" charset="2"/>
              <a:buChar char="§"/>
            </a:pPr>
            <a:r>
              <a:rPr lang="en-US" dirty="0" smtClean="0">
                <a:solidFill>
                  <a:schemeClr val="tx1"/>
                </a:solidFill>
              </a:rPr>
              <a:t>Overlapping images</a:t>
            </a:r>
          </a:p>
          <a:p>
            <a:pPr marL="857250" lvl="2" indent="-285750">
              <a:spcBef>
                <a:spcPts val="600"/>
              </a:spcBef>
              <a:buFont typeface="Courier New" panose="02070309020205020404" pitchFamily="49" charset="0"/>
              <a:buChar char="o"/>
            </a:pPr>
            <a:r>
              <a:rPr lang="en-US" dirty="0" smtClean="0">
                <a:solidFill>
                  <a:schemeClr val="tx1"/>
                </a:solidFill>
              </a:rPr>
              <a:t>Study design</a:t>
            </a:r>
          </a:p>
          <a:p>
            <a:pPr marL="857250" lvl="2" indent="-285750">
              <a:spcBef>
                <a:spcPts val="600"/>
              </a:spcBef>
              <a:buFont typeface="Courier New" panose="02070309020205020404" pitchFamily="49" charset="0"/>
              <a:buChar char="o"/>
            </a:pPr>
            <a:r>
              <a:rPr lang="en-US" dirty="0" smtClean="0">
                <a:solidFill>
                  <a:schemeClr val="tx1"/>
                </a:solidFill>
              </a:rPr>
              <a:t>Data Analysis</a:t>
            </a:r>
          </a:p>
          <a:p>
            <a:pPr marL="285750" indent="-285750">
              <a:spcBef>
                <a:spcPts val="600"/>
              </a:spcBef>
              <a:buFont typeface="Arial" panose="020B0604020202020204" pitchFamily="34" charset="0"/>
              <a:buChar char="•"/>
            </a:pPr>
            <a:endParaRPr lang="en-US" dirty="0" smtClean="0">
              <a:solidFill>
                <a:schemeClr val="tx1"/>
              </a:solidFill>
            </a:endParaRPr>
          </a:p>
          <a:p>
            <a:pPr>
              <a:spcBef>
                <a:spcPts val="600"/>
              </a:spcBef>
            </a:pPr>
            <a:r>
              <a:rPr lang="en-US" dirty="0" smtClean="0">
                <a:solidFill>
                  <a:schemeClr val="tx1"/>
                </a:solidFill>
              </a:rPr>
              <a:t> </a:t>
            </a:r>
          </a:p>
          <a:p>
            <a:pPr marL="285750" indent="-285750">
              <a:spcBef>
                <a:spcPts val="600"/>
              </a:spcBef>
              <a:buFont typeface="Arial" panose="020B0604020202020204" pitchFamily="34" charset="0"/>
              <a:buChar char="•"/>
            </a:pPr>
            <a:endParaRPr lang="en-US" dirty="0" smtClean="0">
              <a:solidFill>
                <a:schemeClr val="tx1"/>
              </a:solidFill>
            </a:endParaRPr>
          </a:p>
        </p:txBody>
      </p:sp>
    </p:spTree>
    <p:extLst>
      <p:ext uri="{BB962C8B-B14F-4D97-AF65-F5344CB8AC3E}">
        <p14:creationId xmlns:p14="http://schemas.microsoft.com/office/powerpoint/2010/main" val="372621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Lab studies vs. crowdsourcing</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9" name="Rounded Rectangle 8"/>
          <p:cNvSpPr/>
          <p:nvPr/>
        </p:nvSpPr>
        <p:spPr>
          <a:xfrm>
            <a:off x="455613" y="886265"/>
            <a:ext cx="8228012" cy="66740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spcBef>
                <a:spcPts val="600"/>
              </a:spcBef>
            </a:pPr>
            <a:r>
              <a:rPr lang="en-US" dirty="0">
                <a:solidFill>
                  <a:srgbClr val="003C71"/>
                </a:solidFill>
              </a:rPr>
              <a:t>Laboratory studies = Stringent procedures in controlled environments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803" y="1740152"/>
            <a:ext cx="2897753" cy="2897753"/>
          </a:xfrm>
          <a:prstGeom prst="rect">
            <a:avLst/>
          </a:prstGeom>
        </p:spPr>
      </p:pic>
    </p:spTree>
    <p:extLst>
      <p:ext uri="{BB962C8B-B14F-4D97-AF65-F5344CB8AC3E}">
        <p14:creationId xmlns:p14="http://schemas.microsoft.com/office/powerpoint/2010/main" val="666511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55613" y="886265"/>
            <a:ext cx="8228012" cy="66740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dirty="0">
                <a:solidFill>
                  <a:srgbClr val="003C71"/>
                </a:solidFill>
              </a:rPr>
              <a:t>Crowdsourcing studies = Flexibility in experimental </a:t>
            </a:r>
            <a:r>
              <a:rPr lang="en-US" dirty="0" smtClean="0">
                <a:solidFill>
                  <a:srgbClr val="003C71"/>
                </a:solidFill>
              </a:rPr>
              <a:t>design for </a:t>
            </a:r>
            <a:r>
              <a:rPr lang="en-US" dirty="0">
                <a:solidFill>
                  <a:srgbClr val="003C71"/>
                </a:solidFill>
              </a:rPr>
              <a:t>IQA</a:t>
            </a:r>
          </a:p>
        </p:txBody>
      </p:sp>
      <p:sp>
        <p:nvSpPr>
          <p:cNvPr id="2" name="Slide Number Placeholder 1"/>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Lab studies vs. crowdsourcing</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50" y="2082019"/>
            <a:ext cx="1640645" cy="16406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696" y="2082019"/>
            <a:ext cx="1544809" cy="15448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3706" y="2082019"/>
            <a:ext cx="1547446" cy="1547446"/>
          </a:xfrm>
          <a:prstGeom prst="rect">
            <a:avLst/>
          </a:prstGeom>
        </p:spPr>
      </p:pic>
    </p:spTree>
    <p:extLst>
      <p:ext uri="{BB962C8B-B14F-4D97-AF65-F5344CB8AC3E}">
        <p14:creationId xmlns:p14="http://schemas.microsoft.com/office/powerpoint/2010/main" val="379263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5</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Crowdsourcing Sampling</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3" name="Content Placeholder 3"/>
          <p:cNvSpPr>
            <a:spLocks noGrp="1"/>
          </p:cNvSpPr>
          <p:nvPr>
            <p:ph sz="quarter" idx="13"/>
          </p:nvPr>
        </p:nvSpPr>
        <p:spPr>
          <a:xfrm>
            <a:off x="455613" y="757456"/>
            <a:ext cx="8228012" cy="3750066"/>
          </a:xfrm>
        </p:spPr>
        <p:txBody>
          <a:bodyPr/>
          <a:lstStyle/>
          <a:p>
            <a:pPr marL="285750" indent="-285750">
              <a:spcBef>
                <a:spcPts val="600"/>
              </a:spcBef>
              <a:buFont typeface="Arial" panose="020B0604020202020204" pitchFamily="34" charset="0"/>
              <a:buChar char="•"/>
            </a:pPr>
            <a:endParaRPr lang="en-US" dirty="0" smtClean="0">
              <a:solidFill>
                <a:schemeClr val="tx1"/>
              </a:solidFill>
            </a:endParaRPr>
          </a:p>
          <a:p>
            <a:pPr>
              <a:spcBef>
                <a:spcPts val="600"/>
              </a:spcBef>
            </a:pPr>
            <a:r>
              <a:rPr lang="en-US" dirty="0" smtClean="0">
                <a:solidFill>
                  <a:schemeClr val="tx1"/>
                </a:solidFill>
              </a:rPr>
              <a:t> </a:t>
            </a:r>
          </a:p>
          <a:p>
            <a:pPr marL="285750" indent="-285750">
              <a:spcBef>
                <a:spcPts val="600"/>
              </a:spcBef>
              <a:buFont typeface="Arial" panose="020B0604020202020204" pitchFamily="34" charset="0"/>
              <a:buChar char="•"/>
            </a:pPr>
            <a:endParaRPr lang="en-US" dirty="0" smtClean="0">
              <a:solidFill>
                <a:schemeClr val="tx1"/>
              </a:solidFill>
            </a:endParaRPr>
          </a:p>
        </p:txBody>
      </p:sp>
      <p:cxnSp>
        <p:nvCxnSpPr>
          <p:cNvPr id="6" name="Straight Connector 5"/>
          <p:cNvCxnSpPr/>
          <p:nvPr/>
        </p:nvCxnSpPr>
        <p:spPr>
          <a:xfrm>
            <a:off x="4642338" y="1505243"/>
            <a:ext cx="0" cy="274320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701" y="2168097"/>
            <a:ext cx="1880552" cy="1880552"/>
          </a:xfrm>
          <a:prstGeom prst="rect">
            <a:avLst/>
          </a:prstGeom>
        </p:spPr>
      </p:pic>
      <p:grpSp>
        <p:nvGrpSpPr>
          <p:cNvPr id="17" name="Group 16"/>
          <p:cNvGrpSpPr/>
          <p:nvPr/>
        </p:nvGrpSpPr>
        <p:grpSpPr>
          <a:xfrm>
            <a:off x="6807076" y="2026089"/>
            <a:ext cx="2242887" cy="2242887"/>
            <a:chOff x="7171551" y="1887137"/>
            <a:chExt cx="1784807" cy="1784807"/>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551" y="1887137"/>
              <a:ext cx="1784807" cy="178480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54575" flipH="1">
              <a:off x="7347260" y="2474432"/>
              <a:ext cx="945398" cy="981469"/>
            </a:xfrm>
            <a:prstGeom prst="rect">
              <a:avLst/>
            </a:prstGeom>
          </p:spPr>
        </p:pic>
      </p:grpSp>
      <p:grpSp>
        <p:nvGrpSpPr>
          <p:cNvPr id="21" name="Group 20"/>
          <p:cNvGrpSpPr/>
          <p:nvPr/>
        </p:nvGrpSpPr>
        <p:grpSpPr>
          <a:xfrm>
            <a:off x="5125476" y="2217957"/>
            <a:ext cx="1368962" cy="2103325"/>
            <a:chOff x="5174988" y="2423892"/>
            <a:chExt cx="1368962" cy="2103325"/>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988" y="2423892"/>
              <a:ext cx="1368962" cy="1368962"/>
            </a:xfrm>
            <a:prstGeom prst="rect">
              <a:avLst/>
            </a:prstGeom>
          </p:spPr>
        </p:pic>
        <p:pic>
          <p:nvPicPr>
            <p:cNvPr id="19" name="Picture 18"/>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3232" y="3513811"/>
              <a:ext cx="1013406" cy="1013406"/>
            </a:xfrm>
            <a:prstGeom prst="rect">
              <a:avLst/>
            </a:prstGeom>
          </p:spPr>
        </p:pic>
      </p:grpSp>
      <p:sp>
        <p:nvSpPr>
          <p:cNvPr id="22" name="TextBox 21"/>
          <p:cNvSpPr txBox="1"/>
          <p:nvPr/>
        </p:nvSpPr>
        <p:spPr>
          <a:xfrm>
            <a:off x="4979090" y="2472683"/>
            <a:ext cx="319612" cy="319612"/>
          </a:xfrm>
          <a:prstGeom prst="rect">
            <a:avLst/>
          </a:prstGeom>
          <a:noFill/>
        </p:spPr>
        <p:txBody>
          <a:bodyPr vert="horz" wrap="none" lIns="0" tIns="0" rIns="0" bIns="0" rtlCol="0">
            <a:noAutofit/>
          </a:bodyPr>
          <a:lstStyle/>
          <a:p>
            <a:r>
              <a:rPr lang="en-US" b="1" dirty="0" smtClean="0">
                <a:solidFill>
                  <a:srgbClr val="003C71"/>
                </a:solidFill>
              </a:rPr>
              <a:t>1.</a:t>
            </a:r>
          </a:p>
        </p:txBody>
      </p:sp>
      <p:sp>
        <p:nvSpPr>
          <p:cNvPr id="23" name="TextBox 22"/>
          <p:cNvSpPr txBox="1"/>
          <p:nvPr/>
        </p:nvSpPr>
        <p:spPr>
          <a:xfrm>
            <a:off x="6733322" y="2472683"/>
            <a:ext cx="319612" cy="319612"/>
          </a:xfrm>
          <a:prstGeom prst="rect">
            <a:avLst/>
          </a:prstGeom>
          <a:noFill/>
        </p:spPr>
        <p:txBody>
          <a:bodyPr vert="horz" wrap="none" lIns="0" tIns="0" rIns="0" bIns="0" rtlCol="0">
            <a:noAutofit/>
          </a:bodyPr>
          <a:lstStyle/>
          <a:p>
            <a:r>
              <a:rPr lang="en-US" b="1" dirty="0">
                <a:solidFill>
                  <a:srgbClr val="003C71"/>
                </a:solidFill>
              </a:rPr>
              <a:t>2</a:t>
            </a:r>
            <a:r>
              <a:rPr lang="en-US" b="1" dirty="0" smtClean="0">
                <a:solidFill>
                  <a:srgbClr val="003C71"/>
                </a:solidFill>
              </a:rPr>
              <a:t>.</a:t>
            </a:r>
          </a:p>
        </p:txBody>
      </p:sp>
      <p:sp>
        <p:nvSpPr>
          <p:cNvPr id="24" name="Rounded Rectangle 23"/>
          <p:cNvSpPr/>
          <p:nvPr/>
        </p:nvSpPr>
        <p:spPr>
          <a:xfrm>
            <a:off x="886264" y="1153549"/>
            <a:ext cx="2588456" cy="80219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rgbClr val="003C71"/>
                </a:solidFill>
              </a:rPr>
              <a:t>Screening participants before a test</a:t>
            </a:r>
          </a:p>
        </p:txBody>
      </p:sp>
      <p:sp>
        <p:nvSpPr>
          <p:cNvPr id="26" name="Rounded Rectangle 25"/>
          <p:cNvSpPr/>
          <p:nvPr/>
        </p:nvSpPr>
        <p:spPr>
          <a:xfrm>
            <a:off x="5512848" y="1153549"/>
            <a:ext cx="2730820" cy="80219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rgbClr val="003C71"/>
                </a:solidFill>
              </a:rPr>
              <a:t>Screening participants when signing up for a test</a:t>
            </a:r>
          </a:p>
        </p:txBody>
      </p:sp>
    </p:spTree>
    <p:extLst>
      <p:ext uri="{BB962C8B-B14F-4D97-AF65-F5344CB8AC3E}">
        <p14:creationId xmlns:p14="http://schemas.microsoft.com/office/powerpoint/2010/main" val="163099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2162" b="45602"/>
          <a:stretch/>
        </p:blipFill>
        <p:spPr>
          <a:xfrm>
            <a:off x="-64537" y="1969477"/>
            <a:ext cx="8724433" cy="2728717"/>
          </a:xfrm>
          <a:prstGeom prst="rect">
            <a:avLst/>
          </a:prstGeom>
        </p:spPr>
      </p:pic>
      <p:sp>
        <p:nvSpPr>
          <p:cNvPr id="2" name="Slide Number Placeholder 1"/>
          <p:cNvSpPr>
            <a:spLocks noGrp="1"/>
          </p:cNvSpPr>
          <p:nvPr>
            <p:ph type="sldNum" sz="quarter" idx="12"/>
          </p:nvPr>
        </p:nvSpPr>
        <p:spPr/>
        <p:txBody>
          <a:bodyPr/>
          <a:lstStyle/>
          <a:p>
            <a:fld id="{EE2556C5-CE8C-6547-B838-EA80C61A4AF7}" type="slidenum">
              <a:rPr lang="en-US" smtClean="0"/>
              <a:pPr/>
              <a:t>6</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Crowdsourcing compensation</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22" name="TextBox 21"/>
          <p:cNvSpPr txBox="1"/>
          <p:nvPr/>
        </p:nvSpPr>
        <p:spPr>
          <a:xfrm>
            <a:off x="4979090" y="2472683"/>
            <a:ext cx="319612" cy="319612"/>
          </a:xfrm>
          <a:prstGeom prst="rect">
            <a:avLst/>
          </a:prstGeom>
          <a:noFill/>
        </p:spPr>
        <p:txBody>
          <a:bodyPr vert="horz" wrap="none" lIns="0" tIns="0" rIns="0" bIns="0" rtlCol="0">
            <a:noAutofit/>
          </a:bodyPr>
          <a:lstStyle/>
          <a:p>
            <a:r>
              <a:rPr lang="en-US" b="1" dirty="0" smtClean="0">
                <a:solidFill>
                  <a:srgbClr val="003C71"/>
                </a:solidFill>
              </a:rPr>
              <a:t>.</a:t>
            </a:r>
          </a:p>
        </p:txBody>
      </p:sp>
      <p:sp>
        <p:nvSpPr>
          <p:cNvPr id="4" name="Rounded Rectangle 3"/>
          <p:cNvSpPr/>
          <p:nvPr/>
        </p:nvSpPr>
        <p:spPr>
          <a:xfrm>
            <a:off x="492370" y="896814"/>
            <a:ext cx="8356208" cy="98825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spcBef>
                <a:spcPts val="600"/>
              </a:spcBef>
            </a:pPr>
            <a:r>
              <a:rPr lang="en-US" dirty="0">
                <a:solidFill>
                  <a:srgbClr val="003C71"/>
                </a:solidFill>
              </a:rPr>
              <a:t>C</a:t>
            </a:r>
            <a:r>
              <a:rPr lang="en-US" dirty="0" smtClean="0">
                <a:solidFill>
                  <a:srgbClr val="003C71"/>
                </a:solidFill>
              </a:rPr>
              <a:t>ompensation </a:t>
            </a:r>
            <a:r>
              <a:rPr lang="en-US" dirty="0">
                <a:solidFill>
                  <a:srgbClr val="003C71"/>
                </a:solidFill>
              </a:rPr>
              <a:t>is used as a way to tempt participants to partake in a </a:t>
            </a:r>
            <a:r>
              <a:rPr lang="en-US" dirty="0" smtClean="0">
                <a:solidFill>
                  <a:srgbClr val="003C71"/>
                </a:solidFill>
              </a:rPr>
              <a:t>test. The </a:t>
            </a:r>
            <a:r>
              <a:rPr lang="en-US" dirty="0">
                <a:solidFill>
                  <a:srgbClr val="003C71"/>
                </a:solidFill>
              </a:rPr>
              <a:t>value must be relevant to the amount of time it takes </a:t>
            </a:r>
            <a:r>
              <a:rPr lang="en-US" dirty="0" smtClean="0">
                <a:solidFill>
                  <a:srgbClr val="003C71"/>
                </a:solidFill>
              </a:rPr>
              <a:t>to </a:t>
            </a:r>
            <a:r>
              <a:rPr lang="en-US" dirty="0">
                <a:solidFill>
                  <a:srgbClr val="003C71"/>
                </a:solidFill>
              </a:rPr>
              <a:t>complete a test</a:t>
            </a:r>
          </a:p>
        </p:txBody>
      </p:sp>
      <p:pic>
        <p:nvPicPr>
          <p:cNvPr id="8" name="Picture 7"/>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62360" y="2163835"/>
            <a:ext cx="2470638" cy="2470638"/>
          </a:xfrm>
          <a:prstGeom prst="rect">
            <a:avLst/>
          </a:prstGeom>
        </p:spPr>
      </p:pic>
    </p:spTree>
    <p:extLst>
      <p:ext uri="{BB962C8B-B14F-4D97-AF65-F5344CB8AC3E}">
        <p14:creationId xmlns:p14="http://schemas.microsoft.com/office/powerpoint/2010/main" val="3112265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Handling human subjects</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8" name="Content Placeholder 3"/>
          <p:cNvSpPr>
            <a:spLocks noGrp="1"/>
          </p:cNvSpPr>
          <p:nvPr>
            <p:ph sz="quarter" idx="13"/>
          </p:nvPr>
        </p:nvSpPr>
        <p:spPr>
          <a:xfrm>
            <a:off x="455613" y="1051560"/>
            <a:ext cx="8228012" cy="2622450"/>
          </a:xfrm>
        </p:spPr>
        <p:txBody>
          <a:bodyPr/>
          <a:lstStyle/>
          <a:p>
            <a:pPr>
              <a:lnSpc>
                <a:spcPct val="150000"/>
              </a:lnSpc>
              <a:spcBef>
                <a:spcPts val="600"/>
              </a:spcBef>
            </a:pPr>
            <a:r>
              <a:rPr lang="en-US" dirty="0">
                <a:solidFill>
                  <a:schemeClr val="tx1"/>
                </a:solidFill>
              </a:rPr>
              <a:t>In the United States, </a:t>
            </a:r>
            <a:r>
              <a:rPr lang="en-US" dirty="0" smtClean="0">
                <a:solidFill>
                  <a:schemeClr val="tx1"/>
                </a:solidFill>
              </a:rPr>
              <a:t>handling human subjects regulations </a:t>
            </a:r>
            <a:r>
              <a:rPr lang="en-US" dirty="0">
                <a:solidFill>
                  <a:schemeClr val="tx1"/>
                </a:solidFill>
              </a:rPr>
              <a:t>include</a:t>
            </a:r>
            <a:r>
              <a:rPr lang="en-US" dirty="0" smtClean="0">
                <a:solidFill>
                  <a:schemeClr val="tx1"/>
                </a:solidFill>
              </a:rPr>
              <a:t>:</a:t>
            </a:r>
          </a:p>
          <a:p>
            <a:pPr marL="914400" lvl="2" indent="-342900">
              <a:lnSpc>
                <a:spcPct val="150000"/>
              </a:lnSpc>
              <a:spcBef>
                <a:spcPts val="600"/>
              </a:spcBef>
              <a:buFont typeface="+mj-lt"/>
              <a:buAutoNum type="arabicPeriod"/>
            </a:pPr>
            <a:r>
              <a:rPr lang="en-US" dirty="0" smtClean="0">
                <a:solidFill>
                  <a:schemeClr val="tx1"/>
                </a:solidFill>
              </a:rPr>
              <a:t>Obtaining </a:t>
            </a:r>
            <a:r>
              <a:rPr lang="en-US" dirty="0">
                <a:solidFill>
                  <a:schemeClr val="tx1"/>
                </a:solidFill>
              </a:rPr>
              <a:t>informed consent from participants</a:t>
            </a:r>
          </a:p>
          <a:p>
            <a:pPr marL="914400" lvl="2" indent="-342900">
              <a:spcBef>
                <a:spcPts val="600"/>
              </a:spcBef>
              <a:buFont typeface="+mj-lt"/>
              <a:buAutoNum type="arabicPeriod"/>
            </a:pPr>
            <a:r>
              <a:rPr lang="en-US" dirty="0" smtClean="0">
                <a:solidFill>
                  <a:schemeClr val="tx1"/>
                </a:solidFill>
              </a:rPr>
              <a:t>Maintaining </a:t>
            </a:r>
            <a:r>
              <a:rPr lang="en-US" dirty="0">
                <a:solidFill>
                  <a:schemeClr val="tx1"/>
                </a:solidFill>
              </a:rPr>
              <a:t>data confidentiality</a:t>
            </a:r>
          </a:p>
          <a:p>
            <a:pPr marL="914400" lvl="2" indent="-342900">
              <a:spcBef>
                <a:spcPts val="600"/>
              </a:spcBef>
              <a:buFont typeface="+mj-lt"/>
              <a:buAutoNum type="arabicPeriod"/>
            </a:pPr>
            <a:r>
              <a:rPr lang="en-US" dirty="0" smtClean="0">
                <a:solidFill>
                  <a:schemeClr val="tx1"/>
                </a:solidFill>
              </a:rPr>
              <a:t>Participants</a:t>
            </a:r>
            <a:r>
              <a:rPr lang="en-US" dirty="0">
                <a:solidFill>
                  <a:schemeClr val="tx1"/>
                </a:solidFill>
              </a:rPr>
              <a:t>’ right to opt out of the study at any time</a:t>
            </a:r>
          </a:p>
          <a:p>
            <a:pPr>
              <a:spcBef>
                <a:spcPts val="600"/>
              </a:spcBef>
            </a:pPr>
            <a:endParaRPr lang="en-US" dirty="0" smtClean="0">
              <a:solidFill>
                <a:schemeClr val="tx1"/>
              </a:solidFill>
            </a:endParaRPr>
          </a:p>
          <a:p>
            <a:pPr>
              <a:spcBef>
                <a:spcPts val="600"/>
              </a:spcBef>
            </a:pPr>
            <a:endParaRPr lang="en-US" dirty="0" smtClean="0">
              <a:solidFill>
                <a:schemeClr val="tx1"/>
              </a:solidFill>
            </a:endParaRPr>
          </a:p>
        </p:txBody>
      </p:sp>
      <p:sp>
        <p:nvSpPr>
          <p:cNvPr id="6" name="Rounded Rectangle 5"/>
          <p:cNvSpPr/>
          <p:nvPr/>
        </p:nvSpPr>
        <p:spPr>
          <a:xfrm>
            <a:off x="80282" y="2945625"/>
            <a:ext cx="8978674" cy="14567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003C71"/>
                </a:solidFill>
              </a:rPr>
              <a:t>In crowdsourcing, an experimenter must provide information that describes the study, the potential risks and benefits, and compensation.  </a:t>
            </a:r>
            <a:r>
              <a:rPr lang="en-US" dirty="0" smtClean="0">
                <a:solidFill>
                  <a:srgbClr val="003C71"/>
                </a:solidFill>
              </a:rPr>
              <a:t>Consent </a:t>
            </a:r>
            <a:r>
              <a:rPr lang="en-US" dirty="0">
                <a:solidFill>
                  <a:srgbClr val="003C71"/>
                </a:solidFill>
              </a:rPr>
              <a:t>can be obtained actively by requiring the </a:t>
            </a:r>
            <a:r>
              <a:rPr lang="en-US" dirty="0" smtClean="0">
                <a:solidFill>
                  <a:srgbClr val="003C71"/>
                </a:solidFill>
              </a:rPr>
              <a:t>participant to </a:t>
            </a:r>
            <a:r>
              <a:rPr lang="en-US" dirty="0">
                <a:solidFill>
                  <a:srgbClr val="003C71"/>
                </a:solidFill>
              </a:rPr>
              <a:t>agree to the terms and conditions of the study and to click a button to navigate to the next page of the </a:t>
            </a:r>
            <a:r>
              <a:rPr lang="en-US" dirty="0" smtClean="0">
                <a:solidFill>
                  <a:srgbClr val="003C71"/>
                </a:solidFill>
              </a:rPr>
              <a:t>test</a:t>
            </a:r>
            <a:endParaRPr lang="en-US" dirty="0">
              <a:solidFill>
                <a:srgbClr val="003C71"/>
              </a:solidFill>
            </a:endParaRPr>
          </a:p>
        </p:txBody>
      </p:sp>
    </p:spTree>
    <p:extLst>
      <p:ext uri="{BB962C8B-B14F-4D97-AF65-F5344CB8AC3E}">
        <p14:creationId xmlns:p14="http://schemas.microsoft.com/office/powerpoint/2010/main" val="407179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8</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Experimental Design</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8" name="Content Placeholder 3"/>
          <p:cNvSpPr>
            <a:spLocks noGrp="1"/>
          </p:cNvSpPr>
          <p:nvPr>
            <p:ph sz="quarter" idx="13"/>
          </p:nvPr>
        </p:nvSpPr>
        <p:spPr>
          <a:xfrm>
            <a:off x="182880" y="1885277"/>
            <a:ext cx="8927539" cy="3455961"/>
          </a:xfrm>
        </p:spPr>
        <p:txBody>
          <a:bodyPr/>
          <a:lstStyle/>
          <a:p>
            <a:pPr marL="285750" indent="-285750">
              <a:lnSpc>
                <a:spcPct val="150000"/>
              </a:lnSpc>
              <a:spcBef>
                <a:spcPts val="600"/>
              </a:spcBef>
              <a:buFont typeface="Arial" panose="020B0604020202020204" pitchFamily="34" charset="0"/>
              <a:buChar char="•"/>
            </a:pPr>
            <a:r>
              <a:rPr lang="en-US" dirty="0" smtClean="0">
                <a:solidFill>
                  <a:schemeClr val="tx1"/>
                </a:solidFill>
              </a:rPr>
              <a:t>Study length is better determined by running a pilot study (20-30 participants)</a:t>
            </a:r>
          </a:p>
          <a:p>
            <a:pPr marL="285750" indent="-285750">
              <a:lnSpc>
                <a:spcPct val="150000"/>
              </a:lnSpc>
              <a:spcBef>
                <a:spcPts val="600"/>
              </a:spcBef>
              <a:buFont typeface="Arial" panose="020B0604020202020204" pitchFamily="34" charset="0"/>
              <a:buChar char="•"/>
            </a:pPr>
            <a:r>
              <a:rPr lang="en-US" dirty="0">
                <a:solidFill>
                  <a:schemeClr val="tx1"/>
                </a:solidFill>
              </a:rPr>
              <a:t>N</a:t>
            </a:r>
            <a:r>
              <a:rPr lang="en-US" dirty="0" smtClean="0">
                <a:solidFill>
                  <a:schemeClr val="tx1"/>
                </a:solidFill>
              </a:rPr>
              <a:t>umber of stimuli is determined by running a pilot study (50-70 images max)</a:t>
            </a:r>
          </a:p>
          <a:p>
            <a:pPr marL="285750" indent="-285750">
              <a:lnSpc>
                <a:spcPct val="150000"/>
              </a:lnSpc>
              <a:spcBef>
                <a:spcPts val="600"/>
              </a:spcBef>
              <a:buFont typeface="Arial" panose="020B0604020202020204" pitchFamily="34" charset="0"/>
              <a:buChar char="•"/>
            </a:pPr>
            <a:r>
              <a:rPr lang="en-US" dirty="0" smtClean="0">
                <a:solidFill>
                  <a:schemeClr val="tx1"/>
                </a:solidFill>
              </a:rPr>
              <a:t>Pilot testing ensures experimental design accuracy to produce reliable data</a:t>
            </a:r>
          </a:p>
          <a:p>
            <a:pPr marL="285750" indent="-285750">
              <a:lnSpc>
                <a:spcPct val="150000"/>
              </a:lnSpc>
              <a:spcBef>
                <a:spcPts val="600"/>
              </a:spcBef>
              <a:buFont typeface="Arial" panose="020B0604020202020204" pitchFamily="34" charset="0"/>
              <a:buChar char="•"/>
            </a:pPr>
            <a:r>
              <a:rPr lang="en-US" dirty="0">
                <a:solidFill>
                  <a:schemeClr val="tx1"/>
                </a:solidFill>
              </a:rPr>
              <a:t>L</a:t>
            </a:r>
            <a:r>
              <a:rPr lang="en-US" dirty="0" smtClean="0">
                <a:solidFill>
                  <a:schemeClr val="tx1"/>
                </a:solidFill>
              </a:rPr>
              <a:t>engthy tests that induce boredom, fatigue, and disinterest</a:t>
            </a:r>
          </a:p>
          <a:p>
            <a:pPr marL="285750" indent="-285750">
              <a:lnSpc>
                <a:spcPct val="150000"/>
              </a:lnSpc>
              <a:spcBef>
                <a:spcPts val="600"/>
              </a:spcBef>
              <a:buFont typeface="Arial" panose="020B0604020202020204" pitchFamily="34" charset="0"/>
              <a:buChar char="•"/>
            </a:pPr>
            <a:r>
              <a:rPr lang="en-US" dirty="0" smtClean="0">
                <a:solidFill>
                  <a:schemeClr val="tx1"/>
                </a:solidFill>
              </a:rPr>
              <a:t>Test stimuli must cover a wide range of content quality</a:t>
            </a:r>
          </a:p>
          <a:p>
            <a:pPr marL="285750" indent="-285750">
              <a:lnSpc>
                <a:spcPct val="150000"/>
              </a:lnSpc>
              <a:spcBef>
                <a:spcPts val="600"/>
              </a:spcBef>
              <a:buFont typeface="Arial" panose="020B0604020202020204" pitchFamily="34" charset="0"/>
              <a:buChar char="•"/>
            </a:pPr>
            <a:r>
              <a:rPr lang="en-US" dirty="0" smtClean="0">
                <a:solidFill>
                  <a:schemeClr val="tx1"/>
                </a:solidFill>
              </a:rPr>
              <a:t>Common Likert scales for IQA ratings are ACR and DCR</a:t>
            </a:r>
          </a:p>
          <a:p>
            <a:pPr marL="285750" indent="-285750">
              <a:lnSpc>
                <a:spcPct val="150000"/>
              </a:lnSpc>
              <a:spcBef>
                <a:spcPts val="600"/>
              </a:spcBef>
              <a:buFont typeface="Arial" panose="020B0604020202020204" pitchFamily="34" charset="0"/>
              <a:buChar char="•"/>
            </a:pPr>
            <a:endParaRPr lang="en-US" dirty="0" smtClean="0">
              <a:solidFill>
                <a:schemeClr val="tx1"/>
              </a:solidFill>
            </a:endParaRPr>
          </a:p>
          <a:p>
            <a:pPr>
              <a:lnSpc>
                <a:spcPct val="150000"/>
              </a:lnSpc>
              <a:spcBef>
                <a:spcPts val="600"/>
              </a:spcBef>
            </a:pPr>
            <a:endParaRPr lang="en-US" dirty="0" smtClean="0">
              <a:solidFill>
                <a:schemeClr val="tx1"/>
              </a:solidFill>
            </a:endParaRPr>
          </a:p>
          <a:p>
            <a:pPr>
              <a:spcBef>
                <a:spcPts val="600"/>
              </a:spcBef>
            </a:pPr>
            <a:endParaRPr lang="en-US" dirty="0" smtClean="0">
              <a:solidFill>
                <a:schemeClr val="tx1"/>
              </a:solidFill>
            </a:endParaRPr>
          </a:p>
        </p:txBody>
      </p:sp>
      <p:sp>
        <p:nvSpPr>
          <p:cNvPr id="7" name="Rounded Rectangle 6"/>
          <p:cNvSpPr/>
          <p:nvPr/>
        </p:nvSpPr>
        <p:spPr>
          <a:xfrm>
            <a:off x="323557" y="896815"/>
            <a:ext cx="8511161" cy="988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spcBef>
                <a:spcPts val="600"/>
              </a:spcBef>
            </a:pPr>
            <a:r>
              <a:rPr lang="en-US" dirty="0" smtClean="0">
                <a:solidFill>
                  <a:srgbClr val="003C71"/>
                </a:solidFill>
              </a:rPr>
              <a:t>A within </a:t>
            </a:r>
            <a:r>
              <a:rPr lang="en-US" dirty="0">
                <a:solidFill>
                  <a:srgbClr val="003C71"/>
                </a:solidFill>
              </a:rPr>
              <a:t>subject study design is recommended </a:t>
            </a:r>
            <a:r>
              <a:rPr lang="en-US" dirty="0" smtClean="0">
                <a:solidFill>
                  <a:srgbClr val="003C71"/>
                </a:solidFill>
              </a:rPr>
              <a:t>for IQAs, using large </a:t>
            </a:r>
            <a:r>
              <a:rPr lang="en-US" dirty="0">
                <a:solidFill>
                  <a:srgbClr val="003C71"/>
                </a:solidFill>
              </a:rPr>
              <a:t>number of content </a:t>
            </a:r>
            <a:r>
              <a:rPr lang="en-US" dirty="0" smtClean="0">
                <a:solidFill>
                  <a:srgbClr val="003C71"/>
                </a:solidFill>
              </a:rPr>
              <a:t>images divided </a:t>
            </a:r>
            <a:r>
              <a:rPr lang="en-US" dirty="0">
                <a:solidFill>
                  <a:srgbClr val="003C71"/>
                </a:solidFill>
              </a:rPr>
              <a:t>into smaller image sets that become their own </a:t>
            </a:r>
            <a:r>
              <a:rPr lang="en-US" dirty="0" smtClean="0">
                <a:solidFill>
                  <a:srgbClr val="003C71"/>
                </a:solidFill>
              </a:rPr>
              <a:t>tests</a:t>
            </a:r>
            <a:endParaRPr lang="en-US" dirty="0">
              <a:solidFill>
                <a:srgbClr val="003C71"/>
              </a:solidFill>
            </a:endParaRPr>
          </a:p>
        </p:txBody>
      </p:sp>
    </p:spTree>
    <p:extLst>
      <p:ext uri="{BB962C8B-B14F-4D97-AF65-F5344CB8AC3E}">
        <p14:creationId xmlns:p14="http://schemas.microsoft.com/office/powerpoint/2010/main" val="209294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p:cNvSpPr>
            <a:spLocks noGrp="1"/>
          </p:cNvSpPr>
          <p:nvPr>
            <p:ph type="title"/>
          </p:nvPr>
        </p:nvSpPr>
        <p:spPr>
          <a:xfrm>
            <a:off x="182880" y="182880"/>
            <a:ext cx="8229600" cy="868680"/>
          </a:xfrm>
        </p:spPr>
        <p:txBody>
          <a:bodyPr/>
          <a:lstStyle/>
          <a:p>
            <a:r>
              <a:rPr lang="en-US" sz="3600" dirty="0" smtClean="0">
                <a:latin typeface="Intel Clear Pro" panose="020B0804020202060201" pitchFamily="34" charset="0"/>
                <a:ea typeface="Intel Clear Pro" panose="020B0804020202060201" pitchFamily="34" charset="0"/>
                <a:cs typeface="Intel Clear Pro" panose="020B0804020202060201" pitchFamily="34" charset="0"/>
              </a:rPr>
              <a:t>Study Stimuli </a:t>
            </a:r>
            <a:endParaRPr lang="en-US" sz="3600" dirty="0">
              <a:latin typeface="Intel Clear Pro" panose="020B0804020202060201" pitchFamily="34" charset="0"/>
              <a:ea typeface="Intel Clear Pro" panose="020B0804020202060201" pitchFamily="34" charset="0"/>
              <a:cs typeface="Intel Clear Pro" panose="020B0804020202060201" pitchFamily="34" charset="0"/>
            </a:endParaRPr>
          </a:p>
        </p:txBody>
      </p:sp>
      <p:grpSp>
        <p:nvGrpSpPr>
          <p:cNvPr id="58" name="Group 57"/>
          <p:cNvGrpSpPr/>
          <p:nvPr/>
        </p:nvGrpSpPr>
        <p:grpSpPr>
          <a:xfrm>
            <a:off x="1960899" y="758793"/>
            <a:ext cx="5261928" cy="2846865"/>
            <a:chOff x="415798" y="758793"/>
            <a:chExt cx="5261928" cy="284686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002" y="758793"/>
              <a:ext cx="1505946" cy="1505946"/>
            </a:xfrm>
            <a:prstGeom prst="rect">
              <a:avLst/>
            </a:prstGeom>
          </p:spPr>
        </p:pic>
        <p:grpSp>
          <p:nvGrpSpPr>
            <p:cNvPr id="6" name="Group 5"/>
            <p:cNvGrpSpPr/>
            <p:nvPr/>
          </p:nvGrpSpPr>
          <p:grpSpPr>
            <a:xfrm>
              <a:off x="415798" y="2903491"/>
              <a:ext cx="5261928" cy="702167"/>
              <a:chOff x="-678911" y="877242"/>
              <a:chExt cx="9503693" cy="126819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11" y="877242"/>
                <a:ext cx="1268199" cy="12681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224" y="877242"/>
                <a:ext cx="1268199" cy="12681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998" y="877242"/>
                <a:ext cx="1268199" cy="12681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771" y="877242"/>
                <a:ext cx="1268199" cy="12681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83" y="877242"/>
                <a:ext cx="1268199" cy="1268199"/>
              </a:xfrm>
              <a:prstGeom prst="rect">
                <a:avLst/>
              </a:prstGeom>
            </p:spPr>
          </p:pic>
        </p:grpSp>
        <p:cxnSp>
          <p:nvCxnSpPr>
            <p:cNvPr id="15" name="Straight Connector 14"/>
            <p:cNvCxnSpPr/>
            <p:nvPr/>
          </p:nvCxnSpPr>
          <p:spPr>
            <a:xfrm>
              <a:off x="766881" y="2306943"/>
              <a:ext cx="455976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5" idx="0"/>
            </p:cNvCxnSpPr>
            <p:nvPr/>
          </p:nvCxnSpPr>
          <p:spPr>
            <a:xfrm>
              <a:off x="766881" y="2306943"/>
              <a:ext cx="0" cy="59654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7" idx="0"/>
            </p:cNvCxnSpPr>
            <p:nvPr/>
          </p:nvCxnSpPr>
          <p:spPr>
            <a:xfrm>
              <a:off x="1928006" y="2313605"/>
              <a:ext cx="0" cy="5898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018873" y="2313605"/>
              <a:ext cx="0" cy="59654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0" idx="0"/>
            </p:cNvCxnSpPr>
            <p:nvPr/>
          </p:nvCxnSpPr>
          <p:spPr>
            <a:xfrm>
              <a:off x="4184522" y="2313605"/>
              <a:ext cx="0" cy="5898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1" idx="0"/>
            </p:cNvCxnSpPr>
            <p:nvPr/>
          </p:nvCxnSpPr>
          <p:spPr>
            <a:xfrm>
              <a:off x="5321606" y="2313605"/>
              <a:ext cx="5037" cy="5898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028975" y="2025749"/>
              <a:ext cx="0" cy="28785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37" name="Rounded Rectangle 36"/>
          <p:cNvSpPr/>
          <p:nvPr/>
        </p:nvSpPr>
        <p:spPr>
          <a:xfrm>
            <a:off x="182880" y="3829142"/>
            <a:ext cx="8678731" cy="7616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117475" algn="ctr"/>
            <a:r>
              <a:rPr lang="en-US" dirty="0" smtClean="0">
                <a:solidFill>
                  <a:srgbClr val="003C71"/>
                </a:solidFill>
              </a:rPr>
              <a:t>Smaller image sets reduce </a:t>
            </a:r>
            <a:r>
              <a:rPr lang="en-US" dirty="0">
                <a:solidFill>
                  <a:srgbClr val="003C71"/>
                </a:solidFill>
              </a:rPr>
              <a:t>time </a:t>
            </a:r>
            <a:r>
              <a:rPr lang="en-US" dirty="0" smtClean="0">
                <a:solidFill>
                  <a:srgbClr val="003C71"/>
                </a:solidFill>
              </a:rPr>
              <a:t>duration. </a:t>
            </a:r>
          </a:p>
          <a:p>
            <a:pPr marL="117475" algn="ctr"/>
            <a:r>
              <a:rPr lang="en-US" dirty="0" smtClean="0">
                <a:solidFill>
                  <a:srgbClr val="003C71"/>
                </a:solidFill>
              </a:rPr>
              <a:t>Validity checks maximize </a:t>
            </a:r>
            <a:r>
              <a:rPr lang="en-US" dirty="0">
                <a:solidFill>
                  <a:srgbClr val="003C71"/>
                </a:solidFill>
              </a:rPr>
              <a:t>reliability and quality of data captured</a:t>
            </a:r>
          </a:p>
        </p:txBody>
      </p:sp>
      <p:grpSp>
        <p:nvGrpSpPr>
          <p:cNvPr id="34" name="Group 33"/>
          <p:cNvGrpSpPr/>
          <p:nvPr/>
        </p:nvGrpSpPr>
        <p:grpSpPr>
          <a:xfrm>
            <a:off x="1809151" y="2559534"/>
            <a:ext cx="4916775" cy="579765"/>
            <a:chOff x="1532755" y="2087398"/>
            <a:chExt cx="4916775" cy="579765"/>
          </a:xfrm>
        </p:grpSpPr>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b="28584"/>
            <a:stretch/>
          </p:blipFill>
          <p:spPr>
            <a:xfrm rot="18507642">
              <a:off x="1455204" y="2202085"/>
              <a:ext cx="542629" cy="387528"/>
            </a:xfrm>
            <a:prstGeom prst="rect">
              <a:avLst/>
            </a:prstGeom>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b="28584"/>
            <a:stretch/>
          </p:blipFill>
          <p:spPr>
            <a:xfrm rot="18507642">
              <a:off x="2580880" y="2164949"/>
              <a:ext cx="542629" cy="387528"/>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b="28584"/>
            <a:stretch/>
          </p:blipFill>
          <p:spPr>
            <a:xfrm rot="18507642">
              <a:off x="3703896" y="2177760"/>
              <a:ext cx="542629" cy="387528"/>
            </a:xfrm>
            <a:prstGeom prst="rect">
              <a:avLst/>
            </a:prstGeom>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b="28584"/>
            <a:stretch/>
          </p:blipFill>
          <p:spPr>
            <a:xfrm rot="18507642">
              <a:off x="4844967" y="2177760"/>
              <a:ext cx="542629" cy="387528"/>
            </a:xfrm>
            <a:prstGeom prst="rect">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b="28584"/>
            <a:stretch/>
          </p:blipFill>
          <p:spPr>
            <a:xfrm rot="18507642">
              <a:off x="5984451" y="2177760"/>
              <a:ext cx="542629" cy="387528"/>
            </a:xfrm>
            <a:prstGeom prst="rect">
              <a:avLst/>
            </a:prstGeom>
          </p:spPr>
        </p:pic>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787" y="272079"/>
            <a:ext cx="430040" cy="430041"/>
          </a:xfrm>
          <a:prstGeom prst="rect">
            <a:avLst/>
          </a:prstGeom>
        </p:spPr>
      </p:pic>
      <p:sp>
        <p:nvSpPr>
          <p:cNvPr id="42" name="Rectangle 41"/>
          <p:cNvSpPr/>
          <p:nvPr/>
        </p:nvSpPr>
        <p:spPr>
          <a:xfrm>
            <a:off x="7174745" y="329301"/>
            <a:ext cx="1969256" cy="276999"/>
          </a:xfrm>
          <a:prstGeom prst="rect">
            <a:avLst/>
          </a:prstGeom>
        </p:spPr>
        <p:txBody>
          <a:bodyPr wrap="square">
            <a:spAutoFit/>
          </a:bodyPr>
          <a:lstStyle/>
          <a:p>
            <a:r>
              <a:rPr lang="en-US" sz="1200" dirty="0" smtClean="0">
                <a:solidFill>
                  <a:srgbClr val="003C71"/>
                </a:solidFill>
              </a:rPr>
              <a:t>Small image sets</a:t>
            </a:r>
            <a:endParaRPr lang="en-US" sz="1200" dirty="0">
              <a:solidFill>
                <a:srgbClr val="003C71"/>
              </a:solidFill>
            </a:endParaRPr>
          </a:p>
        </p:txBody>
      </p:sp>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t="8563" r="40732" b="22794"/>
          <a:stretch/>
        </p:blipFill>
        <p:spPr>
          <a:xfrm>
            <a:off x="6736857" y="771526"/>
            <a:ext cx="378318" cy="438150"/>
          </a:xfrm>
          <a:prstGeom prst="rect">
            <a:avLst/>
          </a:prstGeom>
        </p:spPr>
      </p:pic>
      <p:sp>
        <p:nvSpPr>
          <p:cNvPr id="44" name="Rectangle 43"/>
          <p:cNvSpPr/>
          <p:nvPr/>
        </p:nvSpPr>
        <p:spPr>
          <a:xfrm>
            <a:off x="7160677" y="880962"/>
            <a:ext cx="1969256" cy="276999"/>
          </a:xfrm>
          <a:prstGeom prst="rect">
            <a:avLst/>
          </a:prstGeom>
        </p:spPr>
        <p:txBody>
          <a:bodyPr wrap="square">
            <a:spAutoFit/>
          </a:bodyPr>
          <a:lstStyle/>
          <a:p>
            <a:r>
              <a:rPr lang="en-US" sz="1200" dirty="0" smtClean="0">
                <a:solidFill>
                  <a:srgbClr val="003C71"/>
                </a:solidFill>
              </a:rPr>
              <a:t>Overlapping images</a:t>
            </a:r>
            <a:endParaRPr lang="en-US" sz="1200" dirty="0">
              <a:solidFill>
                <a:srgbClr val="003C71"/>
              </a:solidFill>
            </a:endParaRPr>
          </a:p>
        </p:txBody>
      </p:sp>
      <p:pic>
        <p:nvPicPr>
          <p:cNvPr id="45" name="Picture 44"/>
          <p:cNvPicPr>
            <a:picLocks noChangeAspect="1"/>
          </p:cNvPicPr>
          <p:nvPr/>
        </p:nvPicPr>
        <p:blipFill rotWithShape="1">
          <a:blip r:embed="rId6">
            <a:extLst>
              <a:ext uri="{28A0092B-C50C-407E-A947-70E740481C1C}">
                <a14:useLocalDpi xmlns:a14="http://schemas.microsoft.com/office/drawing/2010/main" val="0"/>
              </a:ext>
            </a:extLst>
          </a:blip>
          <a:srcRect l="39060" t="29265" r="15265" b="5915"/>
          <a:stretch/>
        </p:blipFill>
        <p:spPr>
          <a:xfrm>
            <a:off x="6822831" y="1382926"/>
            <a:ext cx="293513" cy="416543"/>
          </a:xfrm>
          <a:prstGeom prst="rect">
            <a:avLst/>
          </a:prstGeom>
        </p:spPr>
      </p:pic>
      <p:sp>
        <p:nvSpPr>
          <p:cNvPr id="46" name="Rectangle 45"/>
          <p:cNvSpPr/>
          <p:nvPr/>
        </p:nvSpPr>
        <p:spPr>
          <a:xfrm>
            <a:off x="7160677" y="1444557"/>
            <a:ext cx="1969256" cy="276999"/>
          </a:xfrm>
          <a:prstGeom prst="rect">
            <a:avLst/>
          </a:prstGeom>
        </p:spPr>
        <p:txBody>
          <a:bodyPr wrap="square">
            <a:spAutoFit/>
          </a:bodyPr>
          <a:lstStyle/>
          <a:p>
            <a:r>
              <a:rPr lang="en-US" sz="1200" dirty="0" smtClean="0">
                <a:solidFill>
                  <a:srgbClr val="003C71"/>
                </a:solidFill>
              </a:rPr>
              <a:t>Validity checks images</a:t>
            </a:r>
            <a:endParaRPr lang="en-US" sz="1200" dirty="0">
              <a:solidFill>
                <a:srgbClr val="003C71"/>
              </a:solidFill>
            </a:endParaRPr>
          </a:p>
        </p:txBody>
      </p:sp>
    </p:spTree>
    <p:extLst>
      <p:ext uri="{BB962C8B-B14F-4D97-AF65-F5344CB8AC3E}">
        <p14:creationId xmlns:p14="http://schemas.microsoft.com/office/powerpoint/2010/main" val="3159930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_PPT Template_ClearPro_16x9">
  <a:themeElements>
    <a:clrScheme name="Custom 3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0070C0"/>
      </a:hlink>
      <a:folHlink>
        <a:srgbClr val="7030A0"/>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1934</Words>
  <Application>Microsoft Office PowerPoint</Application>
  <PresentationFormat>On-screen Show (16:9)</PresentationFormat>
  <Paragraphs>155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Intel Clear Pro</vt:lpstr>
      <vt:lpstr>Arial</vt:lpstr>
      <vt:lpstr>Wingdings</vt:lpstr>
      <vt:lpstr>Intel Clear</vt:lpstr>
      <vt:lpstr>Courier New</vt:lpstr>
      <vt:lpstr>Int_PPT Template_ClearPro_16x9</vt:lpstr>
      <vt:lpstr>PowerPoint Presentation</vt:lpstr>
      <vt:lpstr>Agenda</vt:lpstr>
      <vt:lpstr>Lab studies vs. crowdsourcing</vt:lpstr>
      <vt:lpstr>Lab studies vs. crowdsourcing</vt:lpstr>
      <vt:lpstr>Crowdsourcing Sampling</vt:lpstr>
      <vt:lpstr>Crowdsourcing compensation</vt:lpstr>
      <vt:lpstr>Handling human subjects</vt:lpstr>
      <vt:lpstr>Experimental Design</vt:lpstr>
      <vt:lpstr>Study Stimuli </vt:lpstr>
      <vt:lpstr>Validity Checks</vt:lpstr>
      <vt:lpstr>Overlapping images</vt:lpstr>
      <vt:lpstr>Study design </vt:lpstr>
      <vt:lpstr>Data Analysis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2015-05-06T16:36:39Z</dcterms:created>
  <dcterms:modified xsi:type="dcterms:W3CDTF">2016-10-18T17:07:27Z</dcterms:modified>
</cp:coreProperties>
</file>